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sldIdLst>
    <p:sldId id="293" r:id="rId2"/>
    <p:sldId id="256" r:id="rId3"/>
    <p:sldId id="258" r:id="rId4"/>
    <p:sldId id="290" r:id="rId5"/>
    <p:sldId id="301" r:id="rId6"/>
    <p:sldId id="292" r:id="rId7"/>
    <p:sldId id="295" r:id="rId8"/>
    <p:sldId id="300" r:id="rId9"/>
    <p:sldId id="296" r:id="rId10"/>
    <p:sldId id="297" r:id="rId11"/>
    <p:sldId id="298" r:id="rId12"/>
    <p:sldId id="299" r:id="rId13"/>
    <p:sldId id="260" r:id="rId14"/>
    <p:sldId id="261" r:id="rId15"/>
    <p:sldId id="262" r:id="rId16"/>
    <p:sldId id="294" r:id="rId17"/>
    <p:sldId id="263" r:id="rId18"/>
    <p:sldId id="264" r:id="rId19"/>
    <p:sldId id="288" r:id="rId20"/>
    <p:sldId id="265" r:id="rId21"/>
    <p:sldId id="289" r:id="rId22"/>
    <p:sldId id="268" r:id="rId23"/>
    <p:sldId id="269" r:id="rId24"/>
    <p:sldId id="272" r:id="rId25"/>
    <p:sldId id="278" r:id="rId26"/>
    <p:sldId id="279" r:id="rId27"/>
    <p:sldId id="280" r:id="rId28"/>
    <p:sldId id="281" r:id="rId29"/>
    <p:sldId id="282" r:id="rId30"/>
    <p:sldId id="283" r:id="rId31"/>
    <p:sldId id="284" r:id="rId32"/>
    <p:sldId id="285" r:id="rId33"/>
    <p:sldId id="286" r:id="rId34"/>
    <p:sldId id="287"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DEC60F-396F-4793-B364-0B14635CD559}" type="doc">
      <dgm:prSet loTypeId="urn:microsoft.com/office/officeart/2005/8/layout/cycle5" loCatId="cycle" qsTypeId="urn:microsoft.com/office/officeart/2005/8/quickstyle/3d1" qsCatId="3D" csTypeId="urn:microsoft.com/office/officeart/2005/8/colors/colorful5" csCatId="colorful" phldr="1"/>
      <dgm:spPr/>
      <dgm:t>
        <a:bodyPr/>
        <a:lstStyle/>
        <a:p>
          <a:endParaRPr lang="en-US"/>
        </a:p>
      </dgm:t>
    </dgm:pt>
    <dgm:pt modelId="{C866F549-62C6-47AD-A77D-44D471F26511}">
      <dgm:prSet phldrT="[Text]" custT="1"/>
      <dgm:spPr/>
      <dgm:t>
        <a:bodyPr/>
        <a:lstStyle/>
        <a:p>
          <a:pPr rtl="1">
            <a:lnSpc>
              <a:spcPct val="90000"/>
            </a:lnSpc>
            <a:spcAft>
              <a:spcPts val="0"/>
            </a:spcAft>
          </a:pPr>
          <a:r>
            <a:rPr lang="ar-SA" sz="2800" b="1" dirty="0" smtClean="0">
              <a:cs typeface="B Zar" pitchFamily="2" charset="-78"/>
            </a:rPr>
            <a:t>تجربه</a:t>
          </a:r>
          <a:endParaRPr lang="fa-IR" sz="2800" b="1" dirty="0" smtClean="0">
            <a:cs typeface="B Zar" pitchFamily="2" charset="-78"/>
          </a:endParaRPr>
        </a:p>
        <a:p>
          <a:pPr rtl="1">
            <a:lnSpc>
              <a:spcPct val="90000"/>
            </a:lnSpc>
            <a:spcAft>
              <a:spcPts val="0"/>
            </a:spcAft>
          </a:pPr>
          <a:r>
            <a:rPr lang="fa-IR" sz="2800" b="1" dirty="0" smtClean="0">
              <a:solidFill>
                <a:srgbClr val="FFFF00"/>
              </a:solidFill>
              <a:cs typeface="B Zar" pitchFamily="2" charset="-78"/>
            </a:rPr>
            <a:t> </a:t>
          </a:r>
          <a:r>
            <a:rPr lang="fa-IR" sz="1800" b="1" dirty="0" smtClean="0">
              <a:solidFill>
                <a:srgbClr val="FFFF00"/>
              </a:solidFill>
              <a:cs typeface="B Zar" pitchFamily="2" charset="-78"/>
            </a:rPr>
            <a:t>(</a:t>
          </a:r>
          <a:r>
            <a:rPr lang="ar-SA" sz="1800" b="1" dirty="0" smtClean="0">
              <a:solidFill>
                <a:srgbClr val="FFFF00"/>
              </a:solidFill>
              <a:ea typeface="Titr"/>
              <a:cs typeface="B Zar" pitchFamily="2" charset="-78"/>
            </a:rPr>
            <a:t>تجربه</a:t>
          </a:r>
          <a:r>
            <a:rPr lang="fa-IR" sz="1800" b="1" dirty="0" smtClean="0">
              <a:solidFill>
                <a:srgbClr val="FFFF00"/>
              </a:solidFill>
              <a:ea typeface="Titr"/>
              <a:cs typeface="B Zar" pitchFamily="2" charset="-78"/>
            </a:rPr>
            <a:t> عيني </a:t>
          </a:r>
          <a:r>
            <a:rPr lang="fa-IR" sz="1800" b="1" dirty="0" smtClean="0">
              <a:solidFill>
                <a:srgbClr val="FFFF00"/>
              </a:solidFill>
              <a:cs typeface="B Zar" pitchFamily="2" charset="-78"/>
            </a:rPr>
            <a:t>)</a:t>
          </a:r>
          <a:endParaRPr lang="en-US" sz="1800" b="1" dirty="0">
            <a:solidFill>
              <a:srgbClr val="FFFF00"/>
            </a:solidFill>
            <a:cs typeface="B Zar" pitchFamily="2" charset="-78"/>
          </a:endParaRPr>
        </a:p>
      </dgm:t>
    </dgm:pt>
    <dgm:pt modelId="{2770D5DB-6B64-4F1D-B5E2-A8BBFE23C21E}" type="parTrans" cxnId="{A1594B2F-9DEF-44FD-88FC-85509C0DC57D}">
      <dgm:prSet/>
      <dgm:spPr/>
      <dgm:t>
        <a:bodyPr/>
        <a:lstStyle/>
        <a:p>
          <a:endParaRPr lang="en-US" sz="2400"/>
        </a:p>
      </dgm:t>
    </dgm:pt>
    <dgm:pt modelId="{D9DA2F4A-CADE-44A5-8BA8-D9CFFC6633FA}" type="sibTrans" cxnId="{A1594B2F-9DEF-44FD-88FC-85509C0DC57D}">
      <dgm:prSet/>
      <dgm:spPr/>
      <dgm:t>
        <a:bodyPr/>
        <a:lstStyle/>
        <a:p>
          <a:endParaRPr lang="en-US" sz="2400" b="1">
            <a:cs typeface="B Zar" pitchFamily="2" charset="-78"/>
          </a:endParaRPr>
        </a:p>
      </dgm:t>
    </dgm:pt>
    <dgm:pt modelId="{D774472D-CC8A-4BA4-A2C5-980347828D6C}">
      <dgm:prSet phldrT="[Text]" custT="1"/>
      <dgm:spPr/>
      <dgm:t>
        <a:bodyPr/>
        <a:lstStyle/>
        <a:p>
          <a:pPr rtl="1">
            <a:lnSpc>
              <a:spcPct val="90000"/>
            </a:lnSpc>
            <a:spcAft>
              <a:spcPts val="0"/>
            </a:spcAft>
          </a:pPr>
          <a:r>
            <a:rPr lang="ar-SA" sz="2800" b="1" dirty="0" smtClean="0">
              <a:cs typeface="B Zar" pitchFamily="2" charset="-78"/>
            </a:rPr>
            <a:t>تفکر</a:t>
          </a:r>
          <a:endParaRPr lang="fa-IR" sz="2800" b="1" dirty="0" smtClean="0">
            <a:cs typeface="B Zar" pitchFamily="2" charset="-78"/>
          </a:endParaRPr>
        </a:p>
        <a:p>
          <a:pPr marL="0" indent="0" rtl="1">
            <a:lnSpc>
              <a:spcPct val="90000"/>
            </a:lnSpc>
            <a:spcAft>
              <a:spcPts val="0"/>
            </a:spcAft>
            <a:tabLst>
              <a:tab pos="1198563" algn="l"/>
            </a:tabLst>
          </a:pPr>
          <a:r>
            <a:rPr lang="fa-IR" sz="2000" b="1" dirty="0" smtClean="0">
              <a:solidFill>
                <a:srgbClr val="0000FF"/>
              </a:solidFill>
              <a:cs typeface="B Zar" pitchFamily="2" charset="-78"/>
            </a:rPr>
            <a:t>(</a:t>
          </a:r>
          <a:r>
            <a:rPr lang="fa-IR" sz="2000" b="1" dirty="0" smtClean="0">
              <a:solidFill>
                <a:srgbClr val="0000FF"/>
              </a:solidFill>
              <a:ea typeface="Titr"/>
              <a:cs typeface="B Zar" pitchFamily="2" charset="-78"/>
            </a:rPr>
            <a:t>مشاهده تاملی</a:t>
          </a:r>
          <a:r>
            <a:rPr lang="fa-IR" sz="2000" b="1" dirty="0" smtClean="0">
              <a:solidFill>
                <a:srgbClr val="0000FF"/>
              </a:solidFill>
              <a:cs typeface="B Zar" pitchFamily="2" charset="-78"/>
            </a:rPr>
            <a:t>)</a:t>
          </a:r>
          <a:endParaRPr lang="en-US" sz="2000" b="1" dirty="0" smtClean="0">
            <a:cs typeface="B Zar" pitchFamily="2" charset="-78"/>
          </a:endParaRPr>
        </a:p>
      </dgm:t>
    </dgm:pt>
    <dgm:pt modelId="{9EF0559D-9872-47BF-ADAA-773195D5774F}" type="parTrans" cxnId="{4FBD275A-3D20-44FE-8633-0D546950FFB1}">
      <dgm:prSet/>
      <dgm:spPr/>
      <dgm:t>
        <a:bodyPr/>
        <a:lstStyle/>
        <a:p>
          <a:endParaRPr lang="en-US" sz="2400"/>
        </a:p>
      </dgm:t>
    </dgm:pt>
    <dgm:pt modelId="{7CE98308-A772-4D98-A4F8-2176B2FBF56B}" type="sibTrans" cxnId="{4FBD275A-3D20-44FE-8633-0D546950FFB1}">
      <dgm:prSet/>
      <dgm:spPr/>
      <dgm:t>
        <a:bodyPr/>
        <a:lstStyle/>
        <a:p>
          <a:endParaRPr lang="en-US" sz="2400"/>
        </a:p>
      </dgm:t>
    </dgm:pt>
    <dgm:pt modelId="{438F7F13-645B-4AD2-B875-B0503838BC8D}">
      <dgm:prSet phldrT="[Text]" custT="1"/>
      <dgm:spPr/>
      <dgm:t>
        <a:bodyPr/>
        <a:lstStyle/>
        <a:p>
          <a:pPr rtl="1">
            <a:spcAft>
              <a:spcPts val="0"/>
            </a:spcAft>
          </a:pPr>
          <a:r>
            <a:rPr lang="ar-SA" sz="2400" b="1" dirty="0" smtClean="0">
              <a:cs typeface="B Zar" pitchFamily="2" charset="-78"/>
            </a:rPr>
            <a:t>مفهوم</a:t>
          </a:r>
          <a:r>
            <a:rPr lang="ar-SA" sz="2000" dirty="0" smtClean="0"/>
            <a:t> </a:t>
          </a:r>
          <a:r>
            <a:rPr lang="ar-SA" sz="2400" b="1" dirty="0" smtClean="0">
              <a:cs typeface="B Zar" pitchFamily="2" charset="-78"/>
            </a:rPr>
            <a:t>ساختن</a:t>
          </a:r>
          <a:endParaRPr lang="fa-IR" sz="2400" b="1" dirty="0" smtClean="0">
            <a:cs typeface="B Zar" pitchFamily="2" charset="-78"/>
          </a:endParaRPr>
        </a:p>
        <a:p>
          <a:pPr rtl="1">
            <a:spcAft>
              <a:spcPts val="0"/>
            </a:spcAft>
          </a:pPr>
          <a:r>
            <a:rPr lang="fa-IR" sz="2000" b="1" dirty="0" smtClean="0">
              <a:solidFill>
                <a:srgbClr val="0000FF"/>
              </a:solidFill>
              <a:cs typeface="B Zar" pitchFamily="2" charset="-78"/>
            </a:rPr>
            <a:t>(</a:t>
          </a:r>
          <a:r>
            <a:rPr lang="fa-IR" sz="2000" b="1" dirty="0" smtClean="0">
              <a:solidFill>
                <a:srgbClr val="0000FF"/>
              </a:solidFill>
              <a:ea typeface="Titr"/>
              <a:cs typeface="B Zar" pitchFamily="2" charset="-78"/>
            </a:rPr>
            <a:t>مفهوم سازی انتزاعی</a:t>
          </a:r>
          <a:r>
            <a:rPr lang="fa-IR" sz="2000" b="1" dirty="0" smtClean="0">
              <a:solidFill>
                <a:srgbClr val="0000FF"/>
              </a:solidFill>
              <a:cs typeface="B Zar" pitchFamily="2" charset="-78"/>
            </a:rPr>
            <a:t>)</a:t>
          </a:r>
          <a:endParaRPr lang="en-US" sz="2000" b="1" dirty="0" smtClean="0">
            <a:cs typeface="B Zar" pitchFamily="2" charset="-78"/>
          </a:endParaRPr>
        </a:p>
      </dgm:t>
    </dgm:pt>
    <dgm:pt modelId="{286372CC-1A31-47FA-838A-968A242458DA}" type="parTrans" cxnId="{E0CD2F8F-A618-4E21-923B-B817E51648B3}">
      <dgm:prSet/>
      <dgm:spPr/>
      <dgm:t>
        <a:bodyPr/>
        <a:lstStyle/>
        <a:p>
          <a:endParaRPr lang="en-US" sz="2400"/>
        </a:p>
      </dgm:t>
    </dgm:pt>
    <dgm:pt modelId="{EC51A91D-A8C2-46AE-A21E-7B0271BC7B8B}" type="sibTrans" cxnId="{E0CD2F8F-A618-4E21-923B-B817E51648B3}">
      <dgm:prSet/>
      <dgm:spPr/>
      <dgm:t>
        <a:bodyPr/>
        <a:lstStyle/>
        <a:p>
          <a:endParaRPr lang="en-US" sz="2400"/>
        </a:p>
      </dgm:t>
    </dgm:pt>
    <dgm:pt modelId="{B613358D-8F21-4C27-BA7A-0A17155ED5D1}">
      <dgm:prSet phldrT="[Text]" custT="1"/>
      <dgm:spPr/>
      <dgm:t>
        <a:bodyPr/>
        <a:lstStyle/>
        <a:p>
          <a:pPr rtl="1">
            <a:spcAft>
              <a:spcPts val="0"/>
            </a:spcAft>
          </a:pPr>
          <a:r>
            <a:rPr lang="ar-SA" sz="2800" b="1" dirty="0" smtClean="0">
              <a:cs typeface="B Zar" pitchFamily="2" charset="-78"/>
            </a:rPr>
            <a:t>عمل</a:t>
          </a:r>
          <a:endParaRPr lang="fa-IR" sz="2800" b="1" dirty="0" smtClean="0">
            <a:cs typeface="B Zar" pitchFamily="2" charset="-78"/>
          </a:endParaRPr>
        </a:p>
        <a:p>
          <a:pPr rtl="1">
            <a:spcAft>
              <a:spcPts val="0"/>
            </a:spcAft>
          </a:pPr>
          <a:r>
            <a:rPr lang="fa-IR" sz="2800" b="1" dirty="0" smtClean="0">
              <a:cs typeface="B Zar" pitchFamily="2" charset="-78"/>
            </a:rPr>
            <a:t> </a:t>
          </a:r>
          <a:r>
            <a:rPr lang="fa-IR" sz="2000" b="1" dirty="0" smtClean="0">
              <a:solidFill>
                <a:srgbClr val="0000FF"/>
              </a:solidFill>
              <a:cs typeface="B Zar" pitchFamily="2" charset="-78"/>
            </a:rPr>
            <a:t>(</a:t>
          </a:r>
          <a:r>
            <a:rPr lang="fa-IR" sz="2000" b="1" dirty="0" smtClean="0">
              <a:solidFill>
                <a:srgbClr val="0000FF"/>
              </a:solidFill>
              <a:ea typeface="Titr"/>
              <a:cs typeface="B Zar" pitchFamily="2" charset="-78"/>
            </a:rPr>
            <a:t>آزمایشگری فعال</a:t>
          </a:r>
          <a:r>
            <a:rPr lang="fa-IR" sz="2000" b="1" dirty="0" smtClean="0">
              <a:solidFill>
                <a:srgbClr val="0000FF"/>
              </a:solidFill>
              <a:cs typeface="B Zar" pitchFamily="2" charset="-78"/>
            </a:rPr>
            <a:t>)</a:t>
          </a:r>
          <a:endParaRPr lang="en-US" sz="2800" b="1" dirty="0" smtClean="0">
            <a:cs typeface="B Zar" pitchFamily="2" charset="-78"/>
          </a:endParaRPr>
        </a:p>
      </dgm:t>
    </dgm:pt>
    <dgm:pt modelId="{A73BA5BB-F743-4C7A-B6CD-7D92FA651022}" type="parTrans" cxnId="{5FA8F89A-9BF7-4199-816A-E89326AAABB6}">
      <dgm:prSet/>
      <dgm:spPr/>
      <dgm:t>
        <a:bodyPr/>
        <a:lstStyle/>
        <a:p>
          <a:endParaRPr lang="en-US" sz="2400"/>
        </a:p>
      </dgm:t>
    </dgm:pt>
    <dgm:pt modelId="{64C4F3AF-21CA-46A7-B94B-E85A0510CE0D}" type="sibTrans" cxnId="{5FA8F89A-9BF7-4199-816A-E89326AAABB6}">
      <dgm:prSet/>
      <dgm:spPr/>
      <dgm:t>
        <a:bodyPr/>
        <a:lstStyle/>
        <a:p>
          <a:endParaRPr lang="en-US" sz="2400"/>
        </a:p>
      </dgm:t>
    </dgm:pt>
    <dgm:pt modelId="{32B01501-4C9E-4560-914E-FF90840B12F4}" type="pres">
      <dgm:prSet presAssocID="{A1DEC60F-396F-4793-B364-0B14635CD559}" presName="cycle" presStyleCnt="0">
        <dgm:presLayoutVars>
          <dgm:dir/>
          <dgm:resizeHandles val="exact"/>
        </dgm:presLayoutVars>
      </dgm:prSet>
      <dgm:spPr/>
      <dgm:t>
        <a:bodyPr/>
        <a:lstStyle/>
        <a:p>
          <a:endParaRPr lang="en-US"/>
        </a:p>
      </dgm:t>
    </dgm:pt>
    <dgm:pt modelId="{D490EEDB-AE71-43EE-A1D8-142F698CF41B}" type="pres">
      <dgm:prSet presAssocID="{C866F549-62C6-47AD-A77D-44D471F26511}" presName="node" presStyleLbl="node1" presStyleIdx="0" presStyleCnt="4" custScaleX="110019">
        <dgm:presLayoutVars>
          <dgm:bulletEnabled val="1"/>
        </dgm:presLayoutVars>
      </dgm:prSet>
      <dgm:spPr/>
      <dgm:t>
        <a:bodyPr/>
        <a:lstStyle/>
        <a:p>
          <a:endParaRPr lang="en-US"/>
        </a:p>
      </dgm:t>
    </dgm:pt>
    <dgm:pt modelId="{DE168DEB-BC6F-4DEB-A8BD-D94C9D22F9D3}" type="pres">
      <dgm:prSet presAssocID="{C866F549-62C6-47AD-A77D-44D471F26511}" presName="spNode" presStyleCnt="0"/>
      <dgm:spPr/>
    </dgm:pt>
    <dgm:pt modelId="{F6D26BAB-5B72-4C0B-B329-771AF93FCB7F}" type="pres">
      <dgm:prSet presAssocID="{D9DA2F4A-CADE-44A5-8BA8-D9CFFC6633FA}" presName="sibTrans" presStyleLbl="sibTrans1D1" presStyleIdx="0" presStyleCnt="4"/>
      <dgm:spPr/>
      <dgm:t>
        <a:bodyPr/>
        <a:lstStyle/>
        <a:p>
          <a:endParaRPr lang="en-US"/>
        </a:p>
      </dgm:t>
    </dgm:pt>
    <dgm:pt modelId="{739DC8BE-4F81-4185-8E7E-83A9DF1AB163}" type="pres">
      <dgm:prSet presAssocID="{D774472D-CC8A-4BA4-A2C5-980347828D6C}" presName="node" presStyleLbl="node1" presStyleIdx="1" presStyleCnt="4" custScaleX="115474" custRadScaleRad="121515" custRadScaleInc="2579">
        <dgm:presLayoutVars>
          <dgm:bulletEnabled val="1"/>
        </dgm:presLayoutVars>
      </dgm:prSet>
      <dgm:spPr/>
      <dgm:t>
        <a:bodyPr/>
        <a:lstStyle/>
        <a:p>
          <a:endParaRPr lang="en-US"/>
        </a:p>
      </dgm:t>
    </dgm:pt>
    <dgm:pt modelId="{2418A45C-219C-4600-9524-5E393E9E8F2C}" type="pres">
      <dgm:prSet presAssocID="{D774472D-CC8A-4BA4-A2C5-980347828D6C}" presName="spNode" presStyleCnt="0"/>
      <dgm:spPr/>
    </dgm:pt>
    <dgm:pt modelId="{C54F3CA0-4B7F-4600-AD11-38A630AC835B}" type="pres">
      <dgm:prSet presAssocID="{7CE98308-A772-4D98-A4F8-2176B2FBF56B}" presName="sibTrans" presStyleLbl="sibTrans1D1" presStyleIdx="1" presStyleCnt="4"/>
      <dgm:spPr/>
      <dgm:t>
        <a:bodyPr/>
        <a:lstStyle/>
        <a:p>
          <a:endParaRPr lang="en-US"/>
        </a:p>
      </dgm:t>
    </dgm:pt>
    <dgm:pt modelId="{C2FA6E2E-5838-487B-9276-FB4606C6EB9F}" type="pres">
      <dgm:prSet presAssocID="{438F7F13-645B-4AD2-B875-B0503838BC8D}" presName="node" presStyleLbl="node1" presStyleIdx="2" presStyleCnt="4" custScaleX="146853" custScaleY="107053" custRadScaleRad="103200">
        <dgm:presLayoutVars>
          <dgm:bulletEnabled val="1"/>
        </dgm:presLayoutVars>
      </dgm:prSet>
      <dgm:spPr/>
      <dgm:t>
        <a:bodyPr/>
        <a:lstStyle/>
        <a:p>
          <a:endParaRPr lang="en-US"/>
        </a:p>
      </dgm:t>
    </dgm:pt>
    <dgm:pt modelId="{82F5D233-5FC5-41BD-A993-F7F8FD477368}" type="pres">
      <dgm:prSet presAssocID="{438F7F13-645B-4AD2-B875-B0503838BC8D}" presName="spNode" presStyleCnt="0"/>
      <dgm:spPr/>
    </dgm:pt>
    <dgm:pt modelId="{9B87E8D9-C14B-4B9D-88FF-22BC2A5753DF}" type="pres">
      <dgm:prSet presAssocID="{EC51A91D-A8C2-46AE-A21E-7B0271BC7B8B}" presName="sibTrans" presStyleLbl="sibTrans1D1" presStyleIdx="2" presStyleCnt="4"/>
      <dgm:spPr/>
      <dgm:t>
        <a:bodyPr/>
        <a:lstStyle/>
        <a:p>
          <a:endParaRPr lang="en-US"/>
        </a:p>
      </dgm:t>
    </dgm:pt>
    <dgm:pt modelId="{CECA0776-00C2-477A-A904-BC9999105BF8}" type="pres">
      <dgm:prSet presAssocID="{B613358D-8F21-4C27-BA7A-0A17155ED5D1}" presName="node" presStyleLbl="node1" presStyleIdx="3" presStyleCnt="4" custScaleX="139114" custScaleY="116366" custRadScaleRad="142526">
        <dgm:presLayoutVars>
          <dgm:bulletEnabled val="1"/>
        </dgm:presLayoutVars>
      </dgm:prSet>
      <dgm:spPr/>
      <dgm:t>
        <a:bodyPr/>
        <a:lstStyle/>
        <a:p>
          <a:endParaRPr lang="en-US"/>
        </a:p>
      </dgm:t>
    </dgm:pt>
    <dgm:pt modelId="{AD1B244C-DC3B-4A89-A0C8-2AF3634296C4}" type="pres">
      <dgm:prSet presAssocID="{B613358D-8F21-4C27-BA7A-0A17155ED5D1}" presName="spNode" presStyleCnt="0"/>
      <dgm:spPr/>
    </dgm:pt>
    <dgm:pt modelId="{DCD231E3-7D79-4FB7-A881-67F5583DC714}" type="pres">
      <dgm:prSet presAssocID="{64C4F3AF-21CA-46A7-B94B-E85A0510CE0D}" presName="sibTrans" presStyleLbl="sibTrans1D1" presStyleIdx="3" presStyleCnt="4"/>
      <dgm:spPr/>
      <dgm:t>
        <a:bodyPr/>
        <a:lstStyle/>
        <a:p>
          <a:endParaRPr lang="en-US"/>
        </a:p>
      </dgm:t>
    </dgm:pt>
  </dgm:ptLst>
  <dgm:cxnLst>
    <dgm:cxn modelId="{5FA8F89A-9BF7-4199-816A-E89326AAABB6}" srcId="{A1DEC60F-396F-4793-B364-0B14635CD559}" destId="{B613358D-8F21-4C27-BA7A-0A17155ED5D1}" srcOrd="3" destOrd="0" parTransId="{A73BA5BB-F743-4C7A-B6CD-7D92FA651022}" sibTransId="{64C4F3AF-21CA-46A7-B94B-E85A0510CE0D}"/>
    <dgm:cxn modelId="{1461699C-D57A-4E89-96CD-707DD2AE0D82}" type="presOf" srcId="{EC51A91D-A8C2-46AE-A21E-7B0271BC7B8B}" destId="{9B87E8D9-C14B-4B9D-88FF-22BC2A5753DF}" srcOrd="0" destOrd="0" presId="urn:microsoft.com/office/officeart/2005/8/layout/cycle5"/>
    <dgm:cxn modelId="{F6A20706-CDEC-43E2-93CC-5E1BD909B094}" type="presOf" srcId="{438F7F13-645B-4AD2-B875-B0503838BC8D}" destId="{C2FA6E2E-5838-487B-9276-FB4606C6EB9F}" srcOrd="0" destOrd="0" presId="urn:microsoft.com/office/officeart/2005/8/layout/cycle5"/>
    <dgm:cxn modelId="{E03088C8-975A-4B5E-AADF-4010A83FFD65}" type="presOf" srcId="{C866F549-62C6-47AD-A77D-44D471F26511}" destId="{D490EEDB-AE71-43EE-A1D8-142F698CF41B}" srcOrd="0" destOrd="0" presId="urn:microsoft.com/office/officeart/2005/8/layout/cycle5"/>
    <dgm:cxn modelId="{4FBD275A-3D20-44FE-8633-0D546950FFB1}" srcId="{A1DEC60F-396F-4793-B364-0B14635CD559}" destId="{D774472D-CC8A-4BA4-A2C5-980347828D6C}" srcOrd="1" destOrd="0" parTransId="{9EF0559D-9872-47BF-ADAA-773195D5774F}" sibTransId="{7CE98308-A772-4D98-A4F8-2176B2FBF56B}"/>
    <dgm:cxn modelId="{6E377E94-D764-4E80-BCAA-82581DE37141}" type="presOf" srcId="{7CE98308-A772-4D98-A4F8-2176B2FBF56B}" destId="{C54F3CA0-4B7F-4600-AD11-38A630AC835B}" srcOrd="0" destOrd="0" presId="urn:microsoft.com/office/officeart/2005/8/layout/cycle5"/>
    <dgm:cxn modelId="{E0CD2F8F-A618-4E21-923B-B817E51648B3}" srcId="{A1DEC60F-396F-4793-B364-0B14635CD559}" destId="{438F7F13-645B-4AD2-B875-B0503838BC8D}" srcOrd="2" destOrd="0" parTransId="{286372CC-1A31-47FA-838A-968A242458DA}" sibTransId="{EC51A91D-A8C2-46AE-A21E-7B0271BC7B8B}"/>
    <dgm:cxn modelId="{CA75A451-CFDC-4E6C-B9AA-62148018696D}" type="presOf" srcId="{A1DEC60F-396F-4793-B364-0B14635CD559}" destId="{32B01501-4C9E-4560-914E-FF90840B12F4}" srcOrd="0" destOrd="0" presId="urn:microsoft.com/office/officeart/2005/8/layout/cycle5"/>
    <dgm:cxn modelId="{7889AF66-163B-4A52-8FCC-2F9919FD30FF}" type="presOf" srcId="{64C4F3AF-21CA-46A7-B94B-E85A0510CE0D}" destId="{DCD231E3-7D79-4FB7-A881-67F5583DC714}" srcOrd="0" destOrd="0" presId="urn:microsoft.com/office/officeart/2005/8/layout/cycle5"/>
    <dgm:cxn modelId="{C1DE068D-9DAC-4925-B41B-AC09FE913277}" type="presOf" srcId="{D9DA2F4A-CADE-44A5-8BA8-D9CFFC6633FA}" destId="{F6D26BAB-5B72-4C0B-B329-771AF93FCB7F}" srcOrd="0" destOrd="0" presId="urn:microsoft.com/office/officeart/2005/8/layout/cycle5"/>
    <dgm:cxn modelId="{A1594B2F-9DEF-44FD-88FC-85509C0DC57D}" srcId="{A1DEC60F-396F-4793-B364-0B14635CD559}" destId="{C866F549-62C6-47AD-A77D-44D471F26511}" srcOrd="0" destOrd="0" parTransId="{2770D5DB-6B64-4F1D-B5E2-A8BBFE23C21E}" sibTransId="{D9DA2F4A-CADE-44A5-8BA8-D9CFFC6633FA}"/>
    <dgm:cxn modelId="{7A942E02-784B-488A-A0AF-6D3A68467C17}" type="presOf" srcId="{D774472D-CC8A-4BA4-A2C5-980347828D6C}" destId="{739DC8BE-4F81-4185-8E7E-83A9DF1AB163}" srcOrd="0" destOrd="0" presId="urn:microsoft.com/office/officeart/2005/8/layout/cycle5"/>
    <dgm:cxn modelId="{3ECFF8A3-8D2A-46E6-B222-323B4751BFCB}" type="presOf" srcId="{B613358D-8F21-4C27-BA7A-0A17155ED5D1}" destId="{CECA0776-00C2-477A-A904-BC9999105BF8}" srcOrd="0" destOrd="0" presId="urn:microsoft.com/office/officeart/2005/8/layout/cycle5"/>
    <dgm:cxn modelId="{8F4E3059-1C48-4C69-A16C-45BE6262E28D}" type="presParOf" srcId="{32B01501-4C9E-4560-914E-FF90840B12F4}" destId="{D490EEDB-AE71-43EE-A1D8-142F698CF41B}" srcOrd="0" destOrd="0" presId="urn:microsoft.com/office/officeart/2005/8/layout/cycle5"/>
    <dgm:cxn modelId="{A699D5F5-BFBC-4F3C-8ED9-2FF1F76EDF3D}" type="presParOf" srcId="{32B01501-4C9E-4560-914E-FF90840B12F4}" destId="{DE168DEB-BC6F-4DEB-A8BD-D94C9D22F9D3}" srcOrd="1" destOrd="0" presId="urn:microsoft.com/office/officeart/2005/8/layout/cycle5"/>
    <dgm:cxn modelId="{FC554B9D-0663-4CE6-85E5-EEC23B2CD913}" type="presParOf" srcId="{32B01501-4C9E-4560-914E-FF90840B12F4}" destId="{F6D26BAB-5B72-4C0B-B329-771AF93FCB7F}" srcOrd="2" destOrd="0" presId="urn:microsoft.com/office/officeart/2005/8/layout/cycle5"/>
    <dgm:cxn modelId="{BA28D8E4-11CB-4E80-A91C-82F8121C0DF9}" type="presParOf" srcId="{32B01501-4C9E-4560-914E-FF90840B12F4}" destId="{739DC8BE-4F81-4185-8E7E-83A9DF1AB163}" srcOrd="3" destOrd="0" presId="urn:microsoft.com/office/officeart/2005/8/layout/cycle5"/>
    <dgm:cxn modelId="{931A4EC9-F4D8-4BF5-8A71-6D68E44EE986}" type="presParOf" srcId="{32B01501-4C9E-4560-914E-FF90840B12F4}" destId="{2418A45C-219C-4600-9524-5E393E9E8F2C}" srcOrd="4" destOrd="0" presId="urn:microsoft.com/office/officeart/2005/8/layout/cycle5"/>
    <dgm:cxn modelId="{9DE90560-21EE-49F6-A821-8A02A233BF2B}" type="presParOf" srcId="{32B01501-4C9E-4560-914E-FF90840B12F4}" destId="{C54F3CA0-4B7F-4600-AD11-38A630AC835B}" srcOrd="5" destOrd="0" presId="urn:microsoft.com/office/officeart/2005/8/layout/cycle5"/>
    <dgm:cxn modelId="{E06BF6A5-6EFE-4BAE-A947-F3BC925D030D}" type="presParOf" srcId="{32B01501-4C9E-4560-914E-FF90840B12F4}" destId="{C2FA6E2E-5838-487B-9276-FB4606C6EB9F}" srcOrd="6" destOrd="0" presId="urn:microsoft.com/office/officeart/2005/8/layout/cycle5"/>
    <dgm:cxn modelId="{0597BD4D-5F08-4738-97F2-B3019AF9811C}" type="presParOf" srcId="{32B01501-4C9E-4560-914E-FF90840B12F4}" destId="{82F5D233-5FC5-41BD-A993-F7F8FD477368}" srcOrd="7" destOrd="0" presId="urn:microsoft.com/office/officeart/2005/8/layout/cycle5"/>
    <dgm:cxn modelId="{48FED55D-ACB7-480F-B398-65DAD1ABA8E8}" type="presParOf" srcId="{32B01501-4C9E-4560-914E-FF90840B12F4}" destId="{9B87E8D9-C14B-4B9D-88FF-22BC2A5753DF}" srcOrd="8" destOrd="0" presId="urn:microsoft.com/office/officeart/2005/8/layout/cycle5"/>
    <dgm:cxn modelId="{49BA00B8-4791-426C-AC8D-62A0A6B57905}" type="presParOf" srcId="{32B01501-4C9E-4560-914E-FF90840B12F4}" destId="{CECA0776-00C2-477A-A904-BC9999105BF8}" srcOrd="9" destOrd="0" presId="urn:microsoft.com/office/officeart/2005/8/layout/cycle5"/>
    <dgm:cxn modelId="{81FCE98E-B778-4658-8D3B-CDBE4B809D11}" type="presParOf" srcId="{32B01501-4C9E-4560-914E-FF90840B12F4}" destId="{AD1B244C-DC3B-4A89-A0C8-2AF3634296C4}" srcOrd="10" destOrd="0" presId="urn:microsoft.com/office/officeart/2005/8/layout/cycle5"/>
    <dgm:cxn modelId="{44FBF97E-9500-485C-A882-A0DC5D6FF564}" type="presParOf" srcId="{32B01501-4C9E-4560-914E-FF90840B12F4}" destId="{DCD231E3-7D79-4FB7-A881-67F5583DC714}"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0EEDB-AE71-43EE-A1D8-142F698CF41B}">
      <dsp:nvSpPr>
        <dsp:cNvPr id="0" name=""/>
        <dsp:cNvSpPr/>
      </dsp:nvSpPr>
      <dsp:spPr>
        <a:xfrm>
          <a:off x="3300356" y="-18978"/>
          <a:ext cx="2049121" cy="1210635"/>
        </a:xfrm>
        <a:prstGeom prst="roundRect">
          <a:avLst/>
        </a:prstGeom>
        <a:blipFill rotWithShape="0">
          <a:blip xmlns:r="http://schemas.openxmlformats.org/officeDocument/2006/relationships" r:embed="rId1">
            <a:duotone>
              <a:schemeClr val="accent5">
                <a:hueOff val="0"/>
                <a:satOff val="0"/>
                <a:lumOff val="0"/>
                <a:alphaOff val="0"/>
                <a:shade val="22000"/>
                <a:satMod val="160000"/>
              </a:schemeClr>
              <a:schemeClr val="accent5">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b="1" kern="1200" dirty="0" smtClean="0">
              <a:cs typeface="B Zar" pitchFamily="2" charset="-78"/>
            </a:rPr>
            <a:t>تجربه</a:t>
          </a:r>
          <a:endParaRPr lang="fa-IR" sz="2800" b="1" kern="1200" dirty="0" smtClean="0">
            <a:cs typeface="B Zar" pitchFamily="2" charset="-78"/>
          </a:endParaRPr>
        </a:p>
        <a:p>
          <a:pPr lvl="0" algn="ctr" defTabSz="1244600" rtl="1">
            <a:lnSpc>
              <a:spcPct val="90000"/>
            </a:lnSpc>
            <a:spcBef>
              <a:spcPct val="0"/>
            </a:spcBef>
            <a:spcAft>
              <a:spcPts val="0"/>
            </a:spcAft>
          </a:pPr>
          <a:r>
            <a:rPr lang="fa-IR" sz="2800" b="1" kern="1200" dirty="0" smtClean="0">
              <a:solidFill>
                <a:srgbClr val="FFFF00"/>
              </a:solidFill>
              <a:cs typeface="B Zar" pitchFamily="2" charset="-78"/>
            </a:rPr>
            <a:t> </a:t>
          </a:r>
          <a:r>
            <a:rPr lang="fa-IR" sz="1800" b="1" kern="1200" dirty="0" smtClean="0">
              <a:solidFill>
                <a:srgbClr val="FFFF00"/>
              </a:solidFill>
              <a:cs typeface="B Zar" pitchFamily="2" charset="-78"/>
            </a:rPr>
            <a:t>(</a:t>
          </a:r>
          <a:r>
            <a:rPr lang="ar-SA" sz="1800" b="1" kern="1200" dirty="0" smtClean="0">
              <a:solidFill>
                <a:srgbClr val="FFFF00"/>
              </a:solidFill>
              <a:ea typeface="Titr"/>
              <a:cs typeface="B Zar" pitchFamily="2" charset="-78"/>
            </a:rPr>
            <a:t>تجربه</a:t>
          </a:r>
          <a:r>
            <a:rPr lang="fa-IR" sz="1800" b="1" kern="1200" dirty="0" smtClean="0">
              <a:solidFill>
                <a:srgbClr val="FFFF00"/>
              </a:solidFill>
              <a:ea typeface="Titr"/>
              <a:cs typeface="B Zar" pitchFamily="2" charset="-78"/>
            </a:rPr>
            <a:t> عيني </a:t>
          </a:r>
          <a:r>
            <a:rPr lang="fa-IR" sz="1800" b="1" kern="1200" dirty="0" smtClean="0">
              <a:solidFill>
                <a:srgbClr val="FFFF00"/>
              </a:solidFill>
              <a:cs typeface="B Zar" pitchFamily="2" charset="-78"/>
            </a:rPr>
            <a:t>)</a:t>
          </a:r>
          <a:endParaRPr lang="en-US" sz="1800" b="1" kern="1200" dirty="0">
            <a:solidFill>
              <a:srgbClr val="FFFF00"/>
            </a:solidFill>
            <a:cs typeface="B Zar" pitchFamily="2" charset="-78"/>
          </a:endParaRPr>
        </a:p>
      </dsp:txBody>
      <dsp:txXfrm>
        <a:off x="3359454" y="40120"/>
        <a:ext cx="1930925" cy="1092439"/>
      </dsp:txXfrm>
    </dsp:sp>
    <dsp:sp modelId="{F6D26BAB-5B72-4C0B-B329-771AF93FCB7F}">
      <dsp:nvSpPr>
        <dsp:cNvPr id="0" name=""/>
        <dsp:cNvSpPr/>
      </dsp:nvSpPr>
      <dsp:spPr>
        <a:xfrm>
          <a:off x="2850290" y="805378"/>
          <a:ext cx="3999603" cy="3999603"/>
        </a:xfrm>
        <a:custGeom>
          <a:avLst/>
          <a:gdLst/>
          <a:ahLst/>
          <a:cxnLst/>
          <a:rect l="0" t="0" r="0" b="0"/>
          <a:pathLst>
            <a:path>
              <a:moveTo>
                <a:pt x="2830614" y="180747"/>
              </a:moveTo>
              <a:arcTo wR="1999801" hR="1999801" stAng="17672850" swAng="1922951"/>
            </a:path>
          </a:pathLst>
        </a:custGeom>
        <a:noFill/>
        <a:ln w="9525" cap="flat" cmpd="sng" algn="ctr">
          <a:solidFill>
            <a:schemeClr val="accent5">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739DC8BE-4F81-4185-8E7E-83A9DF1AB163}">
      <dsp:nvSpPr>
        <dsp:cNvPr id="0" name=""/>
        <dsp:cNvSpPr/>
      </dsp:nvSpPr>
      <dsp:spPr>
        <a:xfrm>
          <a:off x="5679393" y="2013636"/>
          <a:ext cx="2150721" cy="1210635"/>
        </a:xfrm>
        <a:prstGeom prst="roundRect">
          <a:avLst/>
        </a:prstGeom>
        <a:blipFill rotWithShape="0">
          <a:blip xmlns:r="http://schemas.openxmlformats.org/officeDocument/2006/relationships" r:embed="rId1">
            <a:duotone>
              <a:schemeClr val="accent5">
                <a:hueOff val="-7107707"/>
                <a:satOff val="4040"/>
                <a:lumOff val="-3333"/>
                <a:alphaOff val="0"/>
                <a:shade val="22000"/>
                <a:satMod val="160000"/>
              </a:schemeClr>
              <a:schemeClr val="accent5">
                <a:hueOff val="-7107707"/>
                <a:satOff val="4040"/>
                <a:lumOff val="-3333"/>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b="1" kern="1200" dirty="0" smtClean="0">
              <a:cs typeface="B Zar" pitchFamily="2" charset="-78"/>
            </a:rPr>
            <a:t>تفکر</a:t>
          </a:r>
          <a:endParaRPr lang="fa-IR" sz="2800" b="1" kern="1200" dirty="0" smtClean="0">
            <a:cs typeface="B Zar" pitchFamily="2" charset="-78"/>
          </a:endParaRPr>
        </a:p>
        <a:p>
          <a:pPr marL="0" lvl="0" indent="0" algn="ctr" defTabSz="1244600" rtl="1">
            <a:lnSpc>
              <a:spcPct val="90000"/>
            </a:lnSpc>
            <a:spcBef>
              <a:spcPct val="0"/>
            </a:spcBef>
            <a:spcAft>
              <a:spcPts val="0"/>
            </a:spcAft>
            <a:tabLst>
              <a:tab pos="1198563" algn="l"/>
            </a:tabLst>
          </a:pPr>
          <a:r>
            <a:rPr lang="fa-IR" sz="2000" b="1" kern="1200" dirty="0" smtClean="0">
              <a:solidFill>
                <a:srgbClr val="0000FF"/>
              </a:solidFill>
              <a:cs typeface="B Zar" pitchFamily="2" charset="-78"/>
            </a:rPr>
            <a:t>(</a:t>
          </a:r>
          <a:r>
            <a:rPr lang="fa-IR" sz="2000" b="1" kern="1200" dirty="0" smtClean="0">
              <a:solidFill>
                <a:srgbClr val="0000FF"/>
              </a:solidFill>
              <a:ea typeface="Titr"/>
              <a:cs typeface="B Zar" pitchFamily="2" charset="-78"/>
            </a:rPr>
            <a:t>مشاهده تاملی</a:t>
          </a:r>
          <a:r>
            <a:rPr lang="fa-IR" sz="2000" b="1" kern="1200" dirty="0" smtClean="0">
              <a:solidFill>
                <a:srgbClr val="0000FF"/>
              </a:solidFill>
              <a:cs typeface="B Zar" pitchFamily="2" charset="-78"/>
            </a:rPr>
            <a:t>)</a:t>
          </a:r>
          <a:endParaRPr lang="en-US" sz="2000" b="1" kern="1200" dirty="0" smtClean="0">
            <a:cs typeface="B Zar" pitchFamily="2" charset="-78"/>
          </a:endParaRPr>
        </a:p>
      </dsp:txBody>
      <dsp:txXfrm>
        <a:off x="5738491" y="2072734"/>
        <a:ext cx="2032525" cy="1092439"/>
      </dsp:txXfrm>
    </dsp:sp>
    <dsp:sp modelId="{C54F3CA0-4B7F-4600-AD11-38A630AC835B}">
      <dsp:nvSpPr>
        <dsp:cNvPr id="0" name=""/>
        <dsp:cNvSpPr/>
      </dsp:nvSpPr>
      <dsp:spPr>
        <a:xfrm>
          <a:off x="2962184" y="183822"/>
          <a:ext cx="3999603" cy="3999603"/>
        </a:xfrm>
        <a:custGeom>
          <a:avLst/>
          <a:gdLst/>
          <a:ahLst/>
          <a:cxnLst/>
          <a:rect l="0" t="0" r="0" b="0"/>
          <a:pathLst>
            <a:path>
              <a:moveTo>
                <a:pt x="3561148" y="3249364"/>
              </a:moveTo>
              <a:arcTo wR="1999801" hR="1999801" stAng="2320240" swAng="1355435"/>
            </a:path>
          </a:pathLst>
        </a:custGeom>
        <a:noFill/>
        <a:ln w="9525" cap="flat" cmpd="sng" algn="ctr">
          <a:solidFill>
            <a:schemeClr val="accent5">
              <a:hueOff val="-7107707"/>
              <a:satOff val="4040"/>
              <a:lumOff val="-3333"/>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C2FA6E2E-5838-487B-9276-FB4606C6EB9F}">
      <dsp:nvSpPr>
        <dsp:cNvPr id="0" name=""/>
        <dsp:cNvSpPr/>
      </dsp:nvSpPr>
      <dsp:spPr>
        <a:xfrm>
          <a:off x="2957336" y="3937931"/>
          <a:ext cx="2735160" cy="1296021"/>
        </a:xfrm>
        <a:prstGeom prst="roundRect">
          <a:avLst/>
        </a:prstGeom>
        <a:blipFill rotWithShape="0">
          <a:blip xmlns:r="http://schemas.openxmlformats.org/officeDocument/2006/relationships" r:embed="rId1">
            <a:duotone>
              <a:schemeClr val="accent5">
                <a:hueOff val="-14215414"/>
                <a:satOff val="8079"/>
                <a:lumOff val="-6667"/>
                <a:alphaOff val="0"/>
                <a:shade val="22000"/>
                <a:satMod val="160000"/>
              </a:schemeClr>
              <a:schemeClr val="accent5">
                <a:hueOff val="-14215414"/>
                <a:satOff val="8079"/>
                <a:lumOff val="-6667"/>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ts val="0"/>
            </a:spcAft>
          </a:pPr>
          <a:r>
            <a:rPr lang="ar-SA" sz="2400" b="1" kern="1200" dirty="0" smtClean="0">
              <a:cs typeface="B Zar" pitchFamily="2" charset="-78"/>
            </a:rPr>
            <a:t>مفهوم</a:t>
          </a:r>
          <a:r>
            <a:rPr lang="ar-SA" sz="2000" kern="1200" dirty="0" smtClean="0"/>
            <a:t> </a:t>
          </a:r>
          <a:r>
            <a:rPr lang="ar-SA" sz="2400" b="1" kern="1200" dirty="0" smtClean="0">
              <a:cs typeface="B Zar" pitchFamily="2" charset="-78"/>
            </a:rPr>
            <a:t>ساختن</a:t>
          </a:r>
          <a:endParaRPr lang="fa-IR" sz="2400" b="1" kern="1200" dirty="0" smtClean="0">
            <a:cs typeface="B Zar" pitchFamily="2" charset="-78"/>
          </a:endParaRPr>
        </a:p>
        <a:p>
          <a:pPr lvl="0" algn="ctr" defTabSz="1066800" rtl="1">
            <a:lnSpc>
              <a:spcPct val="90000"/>
            </a:lnSpc>
            <a:spcBef>
              <a:spcPct val="0"/>
            </a:spcBef>
            <a:spcAft>
              <a:spcPts val="0"/>
            </a:spcAft>
          </a:pPr>
          <a:r>
            <a:rPr lang="fa-IR" sz="2000" b="1" kern="1200" dirty="0" smtClean="0">
              <a:solidFill>
                <a:srgbClr val="0000FF"/>
              </a:solidFill>
              <a:cs typeface="B Zar" pitchFamily="2" charset="-78"/>
            </a:rPr>
            <a:t>(</a:t>
          </a:r>
          <a:r>
            <a:rPr lang="fa-IR" sz="2000" b="1" kern="1200" dirty="0" smtClean="0">
              <a:solidFill>
                <a:srgbClr val="0000FF"/>
              </a:solidFill>
              <a:ea typeface="Titr"/>
              <a:cs typeface="B Zar" pitchFamily="2" charset="-78"/>
            </a:rPr>
            <a:t>مفهوم سازی انتزاعی</a:t>
          </a:r>
          <a:r>
            <a:rPr lang="fa-IR" sz="2000" b="1" kern="1200" dirty="0" smtClean="0">
              <a:solidFill>
                <a:srgbClr val="0000FF"/>
              </a:solidFill>
              <a:cs typeface="B Zar" pitchFamily="2" charset="-78"/>
            </a:rPr>
            <a:t>)</a:t>
          </a:r>
          <a:endParaRPr lang="en-US" sz="2000" b="1" kern="1200" dirty="0" smtClean="0">
            <a:cs typeface="B Zar" pitchFamily="2" charset="-78"/>
          </a:endParaRPr>
        </a:p>
      </dsp:txBody>
      <dsp:txXfrm>
        <a:off x="3020603" y="4001198"/>
        <a:ext cx="2608626" cy="1169487"/>
      </dsp:txXfrm>
    </dsp:sp>
    <dsp:sp modelId="{9B87E8D9-C14B-4B9D-88FF-22BC2A5753DF}">
      <dsp:nvSpPr>
        <dsp:cNvPr id="0" name=""/>
        <dsp:cNvSpPr/>
      </dsp:nvSpPr>
      <dsp:spPr>
        <a:xfrm>
          <a:off x="1134396" y="53458"/>
          <a:ext cx="3999603" cy="3999603"/>
        </a:xfrm>
        <a:custGeom>
          <a:avLst/>
          <a:gdLst/>
          <a:ahLst/>
          <a:cxnLst/>
          <a:rect l="0" t="0" r="0" b="0"/>
          <a:pathLst>
            <a:path>
              <a:moveTo>
                <a:pt x="1510642" y="3938855"/>
              </a:moveTo>
              <a:arcTo wR="1999801" hR="1999801" stAng="6249506" swAng="1712173"/>
            </a:path>
          </a:pathLst>
        </a:custGeom>
        <a:noFill/>
        <a:ln w="9525" cap="flat" cmpd="sng" algn="ctr">
          <a:solidFill>
            <a:schemeClr val="accent5">
              <a:hueOff val="-14215414"/>
              <a:satOff val="8079"/>
              <a:lumOff val="-6667"/>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CECA0776-00C2-477A-A904-BC9999105BF8}">
      <dsp:nvSpPr>
        <dsp:cNvPr id="0" name=""/>
        <dsp:cNvSpPr/>
      </dsp:nvSpPr>
      <dsp:spPr>
        <a:xfrm>
          <a:off x="179169" y="1881756"/>
          <a:ext cx="2591019" cy="1408767"/>
        </a:xfrm>
        <a:prstGeom prst="roundRect">
          <a:avLst/>
        </a:prstGeom>
        <a:blipFill rotWithShape="0">
          <a:blip xmlns:r="http://schemas.openxmlformats.org/officeDocument/2006/relationships" r:embed="rId1">
            <a:duotone>
              <a:schemeClr val="accent5">
                <a:hueOff val="-21323121"/>
                <a:satOff val="12119"/>
                <a:lumOff val="-10000"/>
                <a:alphaOff val="0"/>
                <a:shade val="22000"/>
                <a:satMod val="160000"/>
              </a:schemeClr>
              <a:schemeClr val="accent5">
                <a:hueOff val="-21323121"/>
                <a:satOff val="12119"/>
                <a:lumOff val="-1000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b="1" kern="1200" dirty="0" smtClean="0">
              <a:cs typeface="B Zar" pitchFamily="2" charset="-78"/>
            </a:rPr>
            <a:t>عمل</a:t>
          </a:r>
          <a:endParaRPr lang="fa-IR" sz="2800" b="1" kern="1200" dirty="0" smtClean="0">
            <a:cs typeface="B Zar" pitchFamily="2" charset="-78"/>
          </a:endParaRPr>
        </a:p>
        <a:p>
          <a:pPr lvl="0" algn="ctr" defTabSz="1244600" rtl="1">
            <a:lnSpc>
              <a:spcPct val="90000"/>
            </a:lnSpc>
            <a:spcBef>
              <a:spcPct val="0"/>
            </a:spcBef>
            <a:spcAft>
              <a:spcPts val="0"/>
            </a:spcAft>
          </a:pPr>
          <a:r>
            <a:rPr lang="fa-IR" sz="2800" b="1" kern="1200" dirty="0" smtClean="0">
              <a:cs typeface="B Zar" pitchFamily="2" charset="-78"/>
            </a:rPr>
            <a:t> </a:t>
          </a:r>
          <a:r>
            <a:rPr lang="fa-IR" sz="2000" b="1" kern="1200" dirty="0" smtClean="0">
              <a:solidFill>
                <a:srgbClr val="0000FF"/>
              </a:solidFill>
              <a:cs typeface="B Zar" pitchFamily="2" charset="-78"/>
            </a:rPr>
            <a:t>(</a:t>
          </a:r>
          <a:r>
            <a:rPr lang="fa-IR" sz="2000" b="1" kern="1200" dirty="0" smtClean="0">
              <a:solidFill>
                <a:srgbClr val="0000FF"/>
              </a:solidFill>
              <a:ea typeface="Titr"/>
              <a:cs typeface="B Zar" pitchFamily="2" charset="-78"/>
            </a:rPr>
            <a:t>آزمایشگری فعال</a:t>
          </a:r>
          <a:r>
            <a:rPr lang="fa-IR" sz="2000" b="1" kern="1200" dirty="0" smtClean="0">
              <a:solidFill>
                <a:srgbClr val="0000FF"/>
              </a:solidFill>
              <a:cs typeface="B Zar" pitchFamily="2" charset="-78"/>
            </a:rPr>
            <a:t>)</a:t>
          </a:r>
          <a:endParaRPr lang="en-US" sz="2800" b="1" kern="1200" dirty="0" smtClean="0">
            <a:cs typeface="B Zar" pitchFamily="2" charset="-78"/>
          </a:endParaRPr>
        </a:p>
      </dsp:txBody>
      <dsp:txXfrm>
        <a:off x="247939" y="1950526"/>
        <a:ext cx="2453479" cy="1271227"/>
      </dsp:txXfrm>
    </dsp:sp>
    <dsp:sp modelId="{DCD231E3-7D79-4FB7-A881-67F5583DC714}">
      <dsp:nvSpPr>
        <dsp:cNvPr id="0" name=""/>
        <dsp:cNvSpPr/>
      </dsp:nvSpPr>
      <dsp:spPr>
        <a:xfrm>
          <a:off x="1302675" y="868733"/>
          <a:ext cx="3999603" cy="3999603"/>
        </a:xfrm>
        <a:custGeom>
          <a:avLst/>
          <a:gdLst/>
          <a:ahLst/>
          <a:cxnLst/>
          <a:rect l="0" t="0" r="0" b="0"/>
          <a:pathLst>
            <a:path>
              <a:moveTo>
                <a:pt x="492604" y="685433"/>
              </a:moveTo>
              <a:arcTo wR="1999801" hR="1999801" stAng="13265425" swAng="2239513"/>
            </a:path>
          </a:pathLst>
        </a:custGeom>
        <a:noFill/>
        <a:ln w="9525" cap="flat" cmpd="sng" algn="ctr">
          <a:solidFill>
            <a:schemeClr val="accent5">
              <a:hueOff val="-21323121"/>
              <a:satOff val="12119"/>
              <a:lumOff val="-1000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FAA76DE-0F8A-433A-B091-E7AAB143D764}" type="datetimeFigureOut">
              <a:rPr lang="en-US" smtClean="0">
                <a:solidFill>
                  <a:prstClr val="black">
                    <a:tint val="75000"/>
                  </a:prstClr>
                </a:solidFill>
              </a:rPr>
              <a:pPr/>
              <a:t>10/17/2022</a:t>
            </a:fld>
            <a:endParaRPr lang="en-US">
              <a:solidFill>
                <a:prstClr val="black">
                  <a:tint val="75000"/>
                </a:prstClr>
              </a:solidFill>
            </a:endParaRPr>
          </a:p>
        </p:txBody>
      </p:sp>
      <p:sp>
        <p:nvSpPr>
          <p:cNvPr id="17" name="Footer Placeholder 16"/>
          <p:cNvSpPr>
            <a:spLocks noGrp="1"/>
          </p:cNvSpPr>
          <p:nvPr>
            <p:ph type="ftr" sz="quarter" idx="11"/>
          </p:nvPr>
        </p:nvSpPr>
        <p:spPr/>
        <p:txBody>
          <a:bodyPr/>
          <a:lstStyle/>
          <a:p>
            <a:endParaRPr lang="en-US">
              <a:solidFill>
                <a:prstClr val="black">
                  <a:tint val="75000"/>
                </a:prst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09D0139E-6027-405A-A293-8343272BF221}"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89128865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AA76DE-0F8A-433A-B091-E7AAB143D764}"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D0139E-6027-405A-A293-8343272BF2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33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AA76DE-0F8A-433A-B091-E7AAB143D764}"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D0139E-6027-405A-A293-8343272BF2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7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FAA76DE-0F8A-433A-B091-E7AAB143D764}"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D0139E-6027-405A-A293-8343272BF221}"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0237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FAA76DE-0F8A-433A-B091-E7AAB143D764}" type="datetimeFigureOut">
              <a:rPr lang="en-US" smtClean="0">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prstClr val="black">
                  <a:tint val="75000"/>
                </a:prstClr>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09D0139E-6027-405A-A293-8343272BF2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332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FAA76DE-0F8A-433A-B091-E7AAB143D764}"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D0139E-6027-405A-A293-8343272BF221}"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860527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FAA76DE-0F8A-433A-B091-E7AAB143D764}" type="datetimeFigureOut">
              <a:rPr lang="en-US" smtClean="0">
                <a:solidFill>
                  <a:prstClr val="black">
                    <a:tint val="75000"/>
                  </a:prstClr>
                </a:solidFill>
              </a:rPr>
              <a:pPr/>
              <a:t>10/17/2022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D0139E-6027-405A-A293-8343272BF221}"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9025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FAA76DE-0F8A-433A-B091-E7AAB143D764}" type="datetimeFigureOut">
              <a:rPr lang="en-US" smtClean="0">
                <a:solidFill>
                  <a:prstClr val="black">
                    <a:tint val="75000"/>
                  </a:prstClr>
                </a:solidFill>
              </a:rPr>
              <a:pPr/>
              <a:t>10/17/2022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D0139E-6027-405A-A293-8343272BF2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599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AA76DE-0F8A-433A-B091-E7AAB143D764}" type="datetimeFigureOut">
              <a:rPr lang="en-US" smtClean="0">
                <a:solidFill>
                  <a:prstClr val="black">
                    <a:tint val="75000"/>
                  </a:prstClr>
                </a:solidFill>
              </a:rPr>
              <a:pPr/>
              <a:t>10/17/2022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D0139E-6027-405A-A293-8343272BF2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19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FAA76DE-0F8A-433A-B091-E7AAB143D764}"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D0139E-6027-405A-A293-8343272BF221}"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944511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FAA76DE-0F8A-433A-B091-E7AAB143D764}" type="datetimeFigureOut">
              <a:rPr lang="en-US" smtClean="0">
                <a:solidFill>
                  <a:prstClr val="black">
                    <a:tint val="75000"/>
                  </a:prstClr>
                </a:solidFill>
              </a:rPr>
              <a:pPr/>
              <a:t>10/17/2022</a:t>
            </a:fld>
            <a:endParaRPr lang="en-US">
              <a:solidFill>
                <a:prstClr val="black">
                  <a:tint val="75000"/>
                </a:prstClr>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09D0139E-6027-405A-A293-8343272BF221}"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131767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CFAA76DE-0F8A-433A-B091-E7AAB143D764}" type="datetimeFigureOut">
              <a:rPr lang="en-US" smtClean="0">
                <a:solidFill>
                  <a:prstClr val="black">
                    <a:tint val="75000"/>
                  </a:prstClr>
                </a:solidFill>
                <a:latin typeface="Calibri"/>
                <a:cs typeface="Arial" charset="0"/>
              </a:rPr>
              <a:pPr/>
              <a:t>10/17/2022</a:t>
            </a:fld>
            <a:endParaRPr lang="en-US">
              <a:solidFill>
                <a:prstClr val="black">
                  <a:tint val="75000"/>
                </a:prstClr>
              </a:solidFill>
              <a:latin typeface="Calibri"/>
              <a:cs typeface="Arial" charset="0"/>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solidFill>
                <a:prstClr val="black">
                  <a:tint val="75000"/>
                </a:prstClr>
              </a:solidFill>
              <a:latin typeface="Calibri"/>
              <a:cs typeface="Arial" charset="0"/>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09D0139E-6027-405A-A293-8343272BF221}" type="slidenum">
              <a:rPr lang="en-US" smtClean="0">
                <a:solidFill>
                  <a:prstClr val="black">
                    <a:tint val="75000"/>
                  </a:prstClr>
                </a:solidFill>
                <a:latin typeface="Calibri"/>
                <a:cs typeface="Arial" charset="0"/>
              </a:rPr>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21726197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1.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images.google.com/imgres?imgurl=http://www.webster.edu/~davittdc/images/external_ear_fin.gif&amp;imgrefurl=http://www.webster.edu/~davittdc/ear/external/external.htm&amp;h=482&amp;w=532&amp;sz=133&amp;hl=en&amp;start=8&amp;tbnid=qUUhYUAAfg-1KM:&amp;tbnh=120&amp;tbnw=132&amp;prev=/images%3Fq%3DEXTERNAL%2BEAR%26ndsp%3D20%26svnum%3D10%26hl%3Den%26sa%3DN" TargetMode="External"/><Relationship Id="rId7" Type="http://schemas.openxmlformats.org/officeDocument/2006/relationships/hyperlink" Target="http://www.ninjapowers.com/tutes/nose/nose03.jpg"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SM30.GIF"/>
          <p:cNvPicPr>
            <a:picLocks noChangeAspect="1"/>
          </p:cNvPicPr>
          <p:nvPr/>
        </p:nvPicPr>
        <p:blipFill>
          <a:blip r:embed="rId2" cstate="print"/>
          <a:stretch>
            <a:fillRect/>
          </a:stretch>
        </p:blipFill>
        <p:spPr>
          <a:xfrm>
            <a:off x="457201" y="0"/>
            <a:ext cx="6553200" cy="6864532"/>
          </a:xfrm>
          <a:prstGeom prst="ellipse">
            <a:avLst/>
          </a:prstGeom>
          <a:ln>
            <a:noFill/>
          </a:ln>
          <a:effectLst>
            <a:softEdge rad="112500"/>
          </a:effectLst>
        </p:spPr>
      </p:pic>
    </p:spTree>
    <p:extLst>
      <p:ext uri="{BB962C8B-B14F-4D97-AF65-F5344CB8AC3E}">
        <p14:creationId xmlns:p14="http://schemas.microsoft.com/office/powerpoint/2010/main" val="572072484"/>
      </p:ext>
    </p:extLst>
  </p:cSld>
  <p:clrMapOvr>
    <a:masterClrMapping/>
  </p:clrMapOvr>
  <p:transition spd="slow">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852" y="199176"/>
            <a:ext cx="7691425" cy="6658824"/>
          </a:xfrm>
        </p:spPr>
        <p:txBody>
          <a:bodyPr>
            <a:noAutofit/>
          </a:bodyPr>
          <a:lstStyle/>
          <a:p>
            <a:pPr algn="r"/>
            <a:r>
              <a:rPr lang="fa-IR" sz="2400" dirty="0" smtClean="0">
                <a:cs typeface="B Nazanin" panose="00000400000000000000" pitchFamily="2" charset="-78"/>
              </a:rPr>
              <a:t>یادگیری</a:t>
            </a:r>
            <a:r>
              <a:rPr lang="fa-IR" sz="2400" dirty="0">
                <a:cs typeface="B Nazanin" panose="00000400000000000000" pitchFamily="2" charset="-78"/>
              </a:rPr>
              <a:t>، روش های مختلف دارد که برای شناخت روند یادگیری، بهتر است آن ها را بشناسیم، این روش ها عبارتند از: </a:t>
            </a:r>
            <a:r>
              <a:rPr lang="fa-IR" sz="2400" dirty="0" smtClean="0">
                <a:cs typeface="B Nazanin" panose="00000400000000000000" pitchFamily="2" charset="-78"/>
              </a:rPr>
              <a:t/>
            </a:r>
            <a:br>
              <a:rPr lang="fa-IR" sz="2400" dirty="0" smtClean="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روش دیداری: مطالب بیشتر از طریق مطالعه، دیدن نمودارها و اشکال در ذهن ثبت می شوند. </a:t>
            </a:r>
            <a:r>
              <a:rPr lang="fa-IR" sz="2400" dirty="0" smtClean="0">
                <a:cs typeface="B Nazanin" panose="00000400000000000000" pitchFamily="2" charset="-78"/>
              </a:rPr>
              <a:t/>
            </a:r>
            <a:br>
              <a:rPr lang="fa-IR" sz="2400" dirty="0" smtClean="0">
                <a:cs typeface="B Nazanin" panose="00000400000000000000" pitchFamily="2" charset="-78"/>
              </a:rPr>
            </a:br>
            <a:r>
              <a:rPr lang="fa-IR" sz="2400" dirty="0" smtClean="0">
                <a:cs typeface="B Nazanin" panose="00000400000000000000" pitchFamily="2" charset="-78"/>
              </a:rPr>
              <a:t>روش </a:t>
            </a:r>
            <a:r>
              <a:rPr lang="fa-IR" sz="2400" dirty="0">
                <a:cs typeface="B Nazanin" panose="00000400000000000000" pitchFamily="2" charset="-78"/>
              </a:rPr>
              <a:t>شنیداری: اکثراً اطلاعات از طریق شنیدن به ذهن منتقل می شوند.</a:t>
            </a:r>
            <a:br>
              <a:rPr lang="fa-IR" sz="2400" dirty="0">
                <a:cs typeface="B Nazanin" panose="00000400000000000000" pitchFamily="2" charset="-78"/>
              </a:rPr>
            </a:br>
            <a:r>
              <a:rPr lang="fa-IR" sz="2400" dirty="0">
                <a:cs typeface="B Nazanin" panose="00000400000000000000" pitchFamily="2" charset="-78"/>
              </a:rPr>
              <a:t>روش شهودی: اطلاعات بیشتر از طریق تجزیه و تحلیل روابط موجود بین موضوعات درسی آموخته می شوند. </a:t>
            </a:r>
            <a:br>
              <a:rPr lang="fa-IR" sz="2400" dirty="0">
                <a:cs typeface="B Nazanin" panose="00000400000000000000" pitchFamily="2" charset="-78"/>
              </a:rPr>
            </a:br>
            <a:r>
              <a:rPr lang="fa-IR" sz="2400" dirty="0">
                <a:cs typeface="B Nazanin" panose="00000400000000000000" pitchFamily="2" charset="-78"/>
              </a:rPr>
              <a:t>روش انفرادی: مطالب بیشتر توسط خود فرد مطالعه کننده و به صورت انفرادی مطالعه می شوند.</a:t>
            </a:r>
            <a:br>
              <a:rPr lang="fa-IR" sz="2400" dirty="0">
                <a:cs typeface="B Nazanin" panose="00000400000000000000" pitchFamily="2" charset="-78"/>
              </a:rPr>
            </a:br>
            <a:r>
              <a:rPr lang="fa-IR" sz="2400" dirty="0">
                <a:cs typeface="B Nazanin" panose="00000400000000000000" pitchFamily="2" charset="-78"/>
              </a:rPr>
              <a:t>روش جمعی: مطالب بیشتر از طریق بحث های بین گروهی آموزش داده می شوند. </a:t>
            </a:r>
            <a:br>
              <a:rPr lang="fa-IR" sz="2400" dirty="0">
                <a:cs typeface="B Nazanin" panose="00000400000000000000" pitchFamily="2" charset="-78"/>
              </a:rPr>
            </a:br>
            <a:r>
              <a:rPr lang="fa-IR" sz="2400" dirty="0">
                <a:cs typeface="B Nazanin" panose="00000400000000000000" pitchFamily="2" charset="-78"/>
              </a:rPr>
              <a:t>روش اتفاقی: یادگیری مطالب در این روش هیچ نظم و قانونی ندارد</a:t>
            </a:r>
            <a:r>
              <a:rPr lang="fa-IR" sz="2400" dirty="0" smtClean="0">
                <a:cs typeface="B Nazanin" panose="00000400000000000000" pitchFamily="2" charset="-78"/>
              </a:rPr>
              <a:t>.</a:t>
            </a: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روش پلکانی: مطالب در چندین مرحله و به صورت تدریجی آموزش داده می شوند. </a:t>
            </a: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
            </a:r>
            <a:br>
              <a:rPr lang="fa-IR" sz="2800" dirty="0">
                <a:cs typeface="B Nazanin" panose="00000400000000000000" pitchFamily="2" charset="-78"/>
              </a:rPr>
            </a:br>
            <a:endParaRPr lang="en-US" sz="2800" dirty="0">
              <a:cs typeface="B Nazanin" panose="00000400000000000000" pitchFamily="2" charset="-78"/>
            </a:endParaRPr>
          </a:p>
        </p:txBody>
      </p:sp>
    </p:spTree>
    <p:extLst>
      <p:ext uri="{BB962C8B-B14F-4D97-AF65-F5344CB8AC3E}">
        <p14:creationId xmlns:p14="http://schemas.microsoft.com/office/powerpoint/2010/main" val="33504383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698" y="1059255"/>
            <a:ext cx="6683765" cy="5241957"/>
          </a:xfrm>
        </p:spPr>
        <p:txBody>
          <a:bodyPr>
            <a:normAutofit/>
          </a:bodyPr>
          <a:lstStyle/>
          <a:p>
            <a:pPr algn="r"/>
            <a:r>
              <a:rPr lang="fa-IR" sz="3200" dirty="0">
                <a:cs typeface="B Nazanin" panose="00000400000000000000" pitchFamily="2" charset="-78"/>
              </a:rPr>
              <a:t>نکته جالب </a:t>
            </a:r>
            <a:r>
              <a:rPr lang="fa-IR" sz="2800" dirty="0">
                <a:cs typeface="B Nazanin" panose="00000400000000000000" pitchFamily="2" charset="-78"/>
              </a:rPr>
              <a:t>این که، روش یادگیری حتی از قومیت، جنسیت، سن و نحوه ی تدریس اساتید نیز تأثیر می پذیرد، برای مثال افراد ساکن در آمریکای شمالی و یا آسیای شرقی عموماً روش یادگیری دیداری دارند و در مقابل، عرب ها اغلب روش یادگیری شنیداری دارند. </a:t>
            </a:r>
            <a:br>
              <a:rPr lang="fa-IR" sz="2800" dirty="0">
                <a:cs typeface="B Nazanin" panose="00000400000000000000" pitchFamily="2" charset="-78"/>
              </a:rPr>
            </a:b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نکته جالب دیگر این که یادگیری </a:t>
            </a:r>
            <a:r>
              <a:rPr lang="fa-IR" dirty="0">
                <a:cs typeface="B Nazanin" panose="00000400000000000000" pitchFamily="2" charset="-78"/>
              </a:rPr>
              <a:t>پسران</a:t>
            </a:r>
            <a:r>
              <a:rPr lang="fa-IR" sz="2800" dirty="0">
                <a:cs typeface="B Nazanin" panose="00000400000000000000" pitchFamily="2" charset="-78"/>
              </a:rPr>
              <a:t> عمدتاً به روش </a:t>
            </a:r>
            <a:r>
              <a:rPr lang="fa-IR" sz="3200" dirty="0">
                <a:cs typeface="B Nazanin" panose="00000400000000000000" pitchFamily="2" charset="-78"/>
              </a:rPr>
              <a:t>دیداری و تصادفی </a:t>
            </a:r>
            <a:r>
              <a:rPr lang="fa-IR" sz="2800" dirty="0">
                <a:cs typeface="B Nazanin" panose="00000400000000000000" pitchFamily="2" charset="-78"/>
              </a:rPr>
              <a:t>است ولی </a:t>
            </a:r>
            <a:r>
              <a:rPr lang="fa-IR" sz="3200" dirty="0">
                <a:cs typeface="B Nazanin" panose="00000400000000000000" pitchFamily="2" charset="-78"/>
              </a:rPr>
              <a:t>دختران</a:t>
            </a:r>
            <a:r>
              <a:rPr lang="fa-IR" sz="2800" dirty="0">
                <a:cs typeface="B Nazanin" panose="00000400000000000000" pitchFamily="2" charset="-78"/>
              </a:rPr>
              <a:t> بیشتر </a:t>
            </a:r>
            <a:r>
              <a:rPr lang="fa-IR" sz="3200" dirty="0">
                <a:cs typeface="B Nazanin" panose="00000400000000000000" pitchFamily="2" charset="-78"/>
              </a:rPr>
              <a:t>شنیداری</a:t>
            </a:r>
            <a:r>
              <a:rPr lang="fa-IR" sz="2800" dirty="0">
                <a:cs typeface="B Nazanin" panose="00000400000000000000" pitchFamily="2" charset="-78"/>
              </a:rPr>
              <a:t> است، به این دلیل است که دختران بیشتر تمایل دارند مطالب درسی را از طریق شرکت در کلاس ها بیاموزند.</a:t>
            </a:r>
            <a:br>
              <a:rPr lang="fa-IR" sz="2800" dirty="0">
                <a:cs typeface="B Nazanin" panose="00000400000000000000" pitchFamily="2" charset="-78"/>
              </a:rPr>
            </a:br>
            <a:endParaRPr lang="en-US" sz="2800" dirty="0">
              <a:cs typeface="B Nazanin" panose="00000400000000000000" pitchFamily="2" charset="-78"/>
            </a:endParaRPr>
          </a:p>
        </p:txBody>
      </p:sp>
    </p:spTree>
    <p:extLst>
      <p:ext uri="{BB962C8B-B14F-4D97-AF65-F5344CB8AC3E}">
        <p14:creationId xmlns:p14="http://schemas.microsoft.com/office/powerpoint/2010/main" val="2988200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698" y="624117"/>
            <a:ext cx="6683765" cy="6066401"/>
          </a:xfrm>
        </p:spPr>
        <p:txBody>
          <a:bodyPr>
            <a:normAutofit/>
          </a:bodyPr>
          <a:lstStyle/>
          <a:p>
            <a:pPr algn="ctr"/>
            <a:r>
              <a:rPr lang="fa-IR" sz="6000" dirty="0">
                <a:cs typeface="B Nazanin" panose="00000400000000000000" pitchFamily="2" charset="-78"/>
              </a:rPr>
              <a:t>انواع سبک های یادگیری </a:t>
            </a:r>
            <a:r>
              <a:rPr lang="fa-IR" sz="6000" dirty="0" smtClean="0">
                <a:cs typeface="B Nazanin" panose="00000400000000000000" pitchFamily="2" charset="-78"/>
              </a:rPr>
              <a:t/>
            </a:r>
            <a:br>
              <a:rPr lang="fa-IR" sz="6000" dirty="0" smtClean="0">
                <a:cs typeface="B Nazanin" panose="00000400000000000000" pitchFamily="2" charset="-78"/>
              </a:rPr>
            </a:br>
            <a:r>
              <a:rPr lang="fa-IR" sz="6000" dirty="0" smtClean="0">
                <a:cs typeface="B Nazanin" panose="00000400000000000000" pitchFamily="2" charset="-78"/>
              </a:rPr>
              <a:t>بر </a:t>
            </a:r>
            <a:r>
              <a:rPr lang="fa-IR" sz="6000" dirty="0">
                <a:cs typeface="B Nazanin" panose="00000400000000000000" pitchFamily="2" charset="-78"/>
              </a:rPr>
              <a:t>اساس ادراک های حسی</a:t>
            </a:r>
            <a:r>
              <a:rPr lang="fa-IR" sz="6000" dirty="0" smtClean="0">
                <a:cs typeface="B Nazanin" panose="00000400000000000000" pitchFamily="2" charset="-78"/>
              </a:rPr>
              <a:t>:</a:t>
            </a:r>
            <a:br>
              <a:rPr lang="fa-IR" sz="6000" dirty="0" smtClean="0">
                <a:cs typeface="B Nazanin" panose="00000400000000000000" pitchFamily="2" charset="-78"/>
              </a:rPr>
            </a:br>
            <a:r>
              <a:rPr lang="fa-IR" sz="6000" dirty="0">
                <a:cs typeface="B Nazanin" panose="00000400000000000000" pitchFamily="2" charset="-78"/>
              </a:rPr>
              <a:t/>
            </a:r>
            <a:br>
              <a:rPr lang="fa-IR" sz="6000" dirty="0">
                <a:cs typeface="B Nazanin" panose="00000400000000000000" pitchFamily="2" charset="-78"/>
              </a:rPr>
            </a:br>
            <a:r>
              <a:rPr lang="fa-IR" dirty="0">
                <a:cs typeface="B Nazanin" panose="00000400000000000000" pitchFamily="2" charset="-78"/>
              </a:rPr>
              <a:t>هر فردی برای یاد گرفتن از سبکی خاص یا تلفیقی از چند سبک استفاده می کند .</a:t>
            </a:r>
            <a:endParaRPr lang="en-US" dirty="0">
              <a:cs typeface="B Nazanin" panose="00000400000000000000" pitchFamily="2" charset="-78"/>
            </a:endParaRPr>
          </a:p>
        </p:txBody>
      </p:sp>
    </p:spTree>
    <p:extLst>
      <p:ext uri="{BB962C8B-B14F-4D97-AF65-F5344CB8AC3E}">
        <p14:creationId xmlns:p14="http://schemas.microsoft.com/office/powerpoint/2010/main" val="12807930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solidFill>
                  <a:srgbClr val="FF0000"/>
                </a:solidFill>
                <a:cs typeface="0 Nazanin Bold" pitchFamily="2" charset="-78"/>
              </a:rPr>
              <a:t>سبک ها یادگیری شناختی:</a:t>
            </a:r>
            <a:endParaRPr lang="en-US" dirty="0">
              <a:solidFill>
                <a:srgbClr val="FF0000"/>
              </a:solidFill>
              <a:cs typeface="0 Nazanin Bold" pitchFamily="2" charset="-78"/>
            </a:endParaRPr>
          </a:p>
        </p:txBody>
      </p:sp>
      <p:sp>
        <p:nvSpPr>
          <p:cNvPr id="3" name="Content Placeholder 2"/>
          <p:cNvSpPr>
            <a:spLocks noGrp="1"/>
          </p:cNvSpPr>
          <p:nvPr>
            <p:ph sz="quarter" idx="1"/>
          </p:nvPr>
        </p:nvSpPr>
        <p:spPr/>
        <p:txBody>
          <a:bodyPr>
            <a:normAutofit lnSpcReduction="10000"/>
          </a:bodyPr>
          <a:lstStyle/>
          <a:p>
            <a:pPr marL="0" indent="0" algn="r" rtl="1">
              <a:buNone/>
            </a:pPr>
            <a:r>
              <a:rPr lang="fa-IR" dirty="0" smtClean="0">
                <a:cs typeface="2  Yekan" panose="00000400000000000000" pitchFamily="2" charset="-78"/>
              </a:rPr>
              <a:t>1.سبک </a:t>
            </a:r>
            <a:r>
              <a:rPr lang="fa-IR" sz="2400" dirty="0" smtClean="0">
                <a:cs typeface="2  Yekan" panose="00000400000000000000" pitchFamily="2" charset="-78"/>
              </a:rPr>
              <a:t>های وابسته به زمینه و نابسته به زمینه:</a:t>
            </a:r>
          </a:p>
          <a:p>
            <a:pPr marL="0" indent="0" algn="r" rtl="1">
              <a:buNone/>
            </a:pPr>
            <a:r>
              <a:rPr lang="fa-IR" sz="2400" dirty="0" smtClean="0">
                <a:cs typeface="2  Yekan" panose="00000400000000000000" pitchFamily="2" charset="-78"/>
              </a:rPr>
              <a:t>وابسته به زمینه            تحت تاثیر زمینه یادگیری </a:t>
            </a:r>
          </a:p>
          <a:p>
            <a:pPr marL="0" indent="0" algn="r" rtl="1">
              <a:buNone/>
            </a:pPr>
            <a:r>
              <a:rPr lang="fa-IR" sz="2400" dirty="0" smtClean="0">
                <a:solidFill>
                  <a:srgbClr val="0070C0"/>
                </a:solidFill>
                <a:cs typeface="2  Yekan" panose="00000400000000000000" pitchFamily="2" charset="-78"/>
              </a:rPr>
              <a:t>(کلی نگر)(اجتماعی و مناسب برای شغل معلمی)</a:t>
            </a:r>
          </a:p>
          <a:p>
            <a:pPr marL="0" indent="0" algn="r" rtl="1">
              <a:buNone/>
            </a:pPr>
            <a:r>
              <a:rPr lang="fa-IR" sz="2400" dirty="0" smtClean="0">
                <a:cs typeface="2  Yekan" panose="00000400000000000000" pitchFamily="2" charset="-78"/>
              </a:rPr>
              <a:t>2. نابسته به زمینه          تحت تاثیر زمینه یادکیری نیستند.</a:t>
            </a:r>
          </a:p>
          <a:p>
            <a:pPr marL="0" indent="0" algn="r" rtl="1">
              <a:buNone/>
            </a:pPr>
            <a:r>
              <a:rPr lang="fa-IR" sz="2400" dirty="0" smtClean="0">
                <a:solidFill>
                  <a:srgbClr val="0070C0"/>
                </a:solidFill>
                <a:cs typeface="2  Yekan" panose="00000400000000000000" pitchFamily="2" charset="-78"/>
              </a:rPr>
              <a:t>(تحلیلی نگر)(مستقل و مشتاق تنهایی و مناسب مهندسی و ریاضیات)</a:t>
            </a:r>
          </a:p>
          <a:p>
            <a:pPr algn="r" rtl="1">
              <a:buFont typeface="Wingdings" pitchFamily="2" charset="2"/>
              <a:buChar char="q"/>
            </a:pPr>
            <a:r>
              <a:rPr lang="fa-IR" sz="2400" dirty="0" smtClean="0">
                <a:solidFill>
                  <a:srgbClr val="FF0000"/>
                </a:solidFill>
                <a:cs typeface="2  Yekan" panose="00000400000000000000" pitchFamily="2" charset="-78"/>
              </a:rPr>
              <a:t>مقایسه دو معلم وابسته و نابسته به زمینه:</a:t>
            </a:r>
          </a:p>
          <a:p>
            <a:pPr marL="0" indent="0" algn="r" rtl="1">
              <a:buNone/>
            </a:pPr>
            <a:r>
              <a:rPr lang="fa-IR" sz="2400" dirty="0" smtClean="0">
                <a:solidFill>
                  <a:srgbClr val="FF0000"/>
                </a:solidFill>
                <a:cs typeface="2  Yekan" panose="00000400000000000000" pitchFamily="2" charset="-78"/>
              </a:rPr>
              <a:t>معلمان نابسته:</a:t>
            </a:r>
            <a:r>
              <a:rPr lang="fa-IR" sz="2400" dirty="0" smtClean="0">
                <a:solidFill>
                  <a:srgbClr val="7030A0"/>
                </a:solidFill>
                <a:cs typeface="2  Yekan" panose="00000400000000000000" pitchFamily="2" charset="-78"/>
              </a:rPr>
              <a:t>خشک و جدی،پرسش را جزو اصلی آموزش میدانند.</a:t>
            </a:r>
          </a:p>
          <a:p>
            <a:pPr marL="0" indent="0" algn="r" rtl="1">
              <a:buNone/>
            </a:pPr>
            <a:r>
              <a:rPr lang="fa-IR" sz="2400" dirty="0" smtClean="0">
                <a:solidFill>
                  <a:srgbClr val="FF0000"/>
                </a:solidFill>
                <a:cs typeface="2  Yekan" panose="00000400000000000000" pitchFamily="2" charset="-78"/>
              </a:rPr>
              <a:t>معلمان وابسته:</a:t>
            </a:r>
            <a:r>
              <a:rPr lang="fa-IR" sz="2400" dirty="0" smtClean="0">
                <a:solidFill>
                  <a:srgbClr val="7030A0"/>
                </a:solidFill>
                <a:cs typeface="2  Yekan" panose="00000400000000000000" pitchFamily="2" charset="-78"/>
              </a:rPr>
              <a:t>اجتماعی</a:t>
            </a:r>
            <a:r>
              <a:rPr lang="fa-IR" sz="2400" dirty="0" smtClean="0">
                <a:solidFill>
                  <a:srgbClr val="FF0000"/>
                </a:solidFill>
                <a:cs typeface="2  Yekan" panose="00000400000000000000" pitchFamily="2" charset="-78"/>
              </a:rPr>
              <a:t> </a:t>
            </a:r>
            <a:r>
              <a:rPr lang="fa-IR" sz="2400" dirty="0" smtClean="0">
                <a:solidFill>
                  <a:srgbClr val="7030A0"/>
                </a:solidFill>
                <a:cs typeface="2  Yekan" panose="00000400000000000000" pitchFamily="2" charset="-78"/>
              </a:rPr>
              <a:t>و تعاملی،بحث کلاسی و گروهبندی.</a:t>
            </a:r>
          </a:p>
          <a:p>
            <a:pPr algn="r" rtl="1">
              <a:buFont typeface="Wingdings" pitchFamily="2" charset="2"/>
              <a:buChar char="v"/>
            </a:pPr>
            <a:r>
              <a:rPr lang="fa-IR" sz="2400" dirty="0" smtClean="0">
                <a:solidFill>
                  <a:srgbClr val="7030A0"/>
                </a:solidFill>
                <a:cs typeface="2  Yekan" panose="00000400000000000000" pitchFamily="2" charset="-78"/>
              </a:rPr>
              <a:t>اکثریت افراد حد وسط این دو قطب قرار دارند و تنهای از بعضی جنبه ها به یک قطب متمایل میشوند و هیچیک از این دوقب بر دیگری برتری ندارد بلکه به موقعیت ها بستگی دارد.</a:t>
            </a:r>
          </a:p>
          <a:p>
            <a:pPr marL="0" indent="0" algn="r" rtl="1">
              <a:buNone/>
            </a:pPr>
            <a:endParaRPr lang="en-US" dirty="0">
              <a:cs typeface="0 Nazanin Bold" pitchFamily="2" charset="-78"/>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3124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3"/>
          <p:cNvSpPr/>
          <p:nvPr/>
        </p:nvSpPr>
        <p:spPr>
          <a:xfrm>
            <a:off x="5562600" y="2201197"/>
            <a:ext cx="5334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5410200" y="2974258"/>
            <a:ext cx="5715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652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dirty="0" smtClean="0">
                <a:solidFill>
                  <a:srgbClr val="FF0000"/>
                </a:solidFill>
                <a:cs typeface="0 Nazanin Bold" pitchFamily="2" charset="-78"/>
              </a:rPr>
              <a:t>سنجش:</a:t>
            </a:r>
            <a:br>
              <a:rPr lang="fa-IR" dirty="0" smtClean="0">
                <a:solidFill>
                  <a:srgbClr val="FF0000"/>
                </a:solidFill>
                <a:cs typeface="0 Nazanin Bold" pitchFamily="2" charset="-78"/>
              </a:rPr>
            </a:br>
            <a:r>
              <a:rPr lang="fa-IR" dirty="0" smtClean="0">
                <a:solidFill>
                  <a:srgbClr val="FF0000"/>
                </a:solidFill>
                <a:cs typeface="0 Nazanin Bold" pitchFamily="2" charset="-78"/>
              </a:rPr>
              <a:t>شکل های نهفته:</a:t>
            </a:r>
            <a:endParaRPr lang="en-US" dirty="0">
              <a:solidFill>
                <a:srgbClr val="FF0000"/>
              </a:solidFill>
              <a:cs typeface="0 Nazanin Bold" pitchFamily="2" charset="-78"/>
            </a:endParaRPr>
          </a:p>
        </p:txBody>
      </p:sp>
      <p:pic>
        <p:nvPicPr>
          <p:cNvPr id="4" name="Content Placeholder 3"/>
          <p:cNvPicPr>
            <a:picLocks noGrp="1"/>
          </p:cNvPicPr>
          <p:nvPr>
            <p:ph sz="quarter" idx="1"/>
          </p:nvPr>
        </p:nvPicPr>
        <p:blipFill>
          <a:blip r:embed="rId2">
            <a:lum bright="-10000" contrast="20000"/>
          </a:blip>
          <a:srcRect/>
          <a:stretch>
            <a:fillRect/>
          </a:stretch>
        </p:blipFill>
        <p:spPr bwMode="auto">
          <a:xfrm>
            <a:off x="762000" y="1524002"/>
            <a:ext cx="7400944" cy="4873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39840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191000" y="304810"/>
            <a:ext cx="4267200"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37338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5651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solidFill>
                  <a:srgbClr val="FF0000"/>
                </a:solidFill>
                <a:cs typeface="0 Nazanin Bold" pitchFamily="2" charset="-78"/>
              </a:rPr>
              <a:t>سبک های عمقی و سطحی:</a:t>
            </a:r>
            <a:endParaRPr lang="en-US" dirty="0">
              <a:solidFill>
                <a:srgbClr val="FF0000"/>
              </a:solidFill>
              <a:cs typeface="0 Nazanin Bold" pitchFamily="2" charset="-78"/>
            </a:endParaRPr>
          </a:p>
        </p:txBody>
      </p:sp>
      <p:sp>
        <p:nvSpPr>
          <p:cNvPr id="3" name="Content Placeholder 2"/>
          <p:cNvSpPr>
            <a:spLocks noGrp="1"/>
          </p:cNvSpPr>
          <p:nvPr>
            <p:ph sz="quarter" idx="1"/>
          </p:nvPr>
        </p:nvSpPr>
        <p:spPr/>
        <p:txBody>
          <a:bodyPr/>
          <a:lstStyle/>
          <a:p>
            <a:pPr marL="0" indent="0" algn="r" rtl="1">
              <a:buNone/>
            </a:pPr>
            <a:r>
              <a:rPr lang="fa-IR" dirty="0" smtClean="0">
                <a:cs typeface="0 Nazanin Bold" pitchFamily="2" charset="-78"/>
              </a:rPr>
              <a:t>سبک عمقی:کسب معنی و درک درس</a:t>
            </a:r>
          </a:p>
          <a:p>
            <a:pPr marL="0" indent="0" algn="r" rtl="1">
              <a:buNone/>
            </a:pPr>
            <a:r>
              <a:rPr lang="fa-IR" dirty="0" smtClean="0">
                <a:cs typeface="0 Nazanin Bold" pitchFamily="2" charset="-78"/>
              </a:rPr>
              <a:t>مانند:ارتباط دادن جنگ های داخلی امریکا به </a:t>
            </a:r>
          </a:p>
          <a:p>
            <a:pPr marL="0" indent="0" algn="r" rtl="1">
              <a:buNone/>
            </a:pPr>
            <a:r>
              <a:rPr lang="fa-IR" dirty="0" smtClean="0">
                <a:cs typeface="0 Nazanin Bold" pitchFamily="2" charset="-78"/>
              </a:rPr>
              <a:t>سیاست و اقتصاد، هنگام مطالعه تاریخ.</a:t>
            </a:r>
          </a:p>
          <a:p>
            <a:pPr marL="0" indent="0" algn="r" rtl="1">
              <a:buNone/>
            </a:pPr>
            <a:endParaRPr lang="fa-IR" dirty="0">
              <a:cs typeface="0 Nazanin Bold" pitchFamily="2" charset="-78"/>
            </a:endParaRPr>
          </a:p>
          <a:p>
            <a:pPr marL="0" indent="0" algn="r" rtl="1">
              <a:buNone/>
            </a:pPr>
            <a:endParaRPr lang="fa-IR" dirty="0" smtClean="0">
              <a:cs typeface="0 Nazanin Bold" pitchFamily="2" charset="-78"/>
            </a:endParaRPr>
          </a:p>
          <a:p>
            <a:pPr marL="0" indent="0" algn="r" rtl="1">
              <a:buNone/>
            </a:pPr>
            <a:r>
              <a:rPr lang="fa-IR" dirty="0" smtClean="0">
                <a:cs typeface="0 Nazanin Bold" pitchFamily="2" charset="-78"/>
              </a:rPr>
              <a:t>سبک سطحی:حفظ و یاداوری مطالب</a:t>
            </a:r>
          </a:p>
          <a:p>
            <a:pPr marL="0" indent="0" algn="r" rtl="1">
              <a:buNone/>
            </a:pPr>
            <a:r>
              <a:rPr lang="fa-IR" dirty="0" smtClean="0">
                <a:cs typeface="0 Nazanin Bold" pitchFamily="2" charset="-78"/>
              </a:rPr>
              <a:t>مانند:حفظ کردن نام رهبران و فرماندهان جنگی و تنها نام نبردها در درس تاریخ.</a:t>
            </a:r>
            <a:endParaRPr lang="en-US" dirty="0">
              <a:cs typeface="0 Nazanin Bold" pitchFamily="2" charset="-7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95322"/>
            <a:ext cx="22098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420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a:xfrm>
            <a:off x="457200" y="609600"/>
            <a:ext cx="7467600" cy="5864352"/>
          </a:xfrm>
        </p:spPr>
        <p:txBody>
          <a:bodyPr>
            <a:normAutofit lnSpcReduction="10000"/>
          </a:bodyPr>
          <a:lstStyle/>
          <a:p>
            <a:pPr marL="0" indent="0" algn="r" rtl="1">
              <a:buNone/>
            </a:pPr>
            <a:r>
              <a:rPr lang="fa-IR" sz="2800" dirty="0" smtClean="0">
                <a:solidFill>
                  <a:srgbClr val="FF0000"/>
                </a:solidFill>
                <a:cs typeface="0 Nazanin Bold" pitchFamily="2" charset="-78"/>
              </a:rPr>
              <a:t>2.سبک های تکانشی و تاملی</a:t>
            </a:r>
            <a:r>
              <a:rPr lang="fa-IR" dirty="0" smtClean="0">
                <a:solidFill>
                  <a:srgbClr val="FF0000"/>
                </a:solidFill>
                <a:cs typeface="0 Nazanin Bold" pitchFamily="2" charset="-78"/>
              </a:rPr>
              <a:t>:</a:t>
            </a:r>
          </a:p>
          <a:p>
            <a:pPr marL="0" indent="0" algn="r" rtl="1">
              <a:buNone/>
            </a:pPr>
            <a:r>
              <a:rPr lang="fa-IR" dirty="0" smtClean="0">
                <a:solidFill>
                  <a:srgbClr val="FF0000"/>
                </a:solidFill>
                <a:cs typeface="+mj-cs"/>
              </a:rPr>
              <a:t>تکانشی            </a:t>
            </a:r>
            <a:r>
              <a:rPr lang="fa-IR" dirty="0" smtClean="0">
                <a:cs typeface="+mj-cs"/>
              </a:rPr>
              <a:t>این افراد،سریع کار می کنند و </a:t>
            </a:r>
          </a:p>
          <a:p>
            <a:pPr marL="0" indent="0" algn="r" rtl="1">
              <a:buNone/>
            </a:pPr>
            <a:r>
              <a:rPr lang="fa-IR" dirty="0" smtClean="0">
                <a:cs typeface="+mj-cs"/>
              </a:rPr>
              <a:t>اشتباهات زیادی مرتکب می شوند مانند دانش آموز</a:t>
            </a:r>
          </a:p>
          <a:p>
            <a:pPr marL="0" indent="0" algn="r" rtl="1">
              <a:buNone/>
            </a:pPr>
            <a:r>
              <a:rPr lang="fa-IR" dirty="0" smtClean="0">
                <a:cs typeface="+mj-cs"/>
              </a:rPr>
              <a:t>که سوالی از او پرسیده می شود و به سرعت پاسخ </a:t>
            </a:r>
          </a:p>
          <a:p>
            <a:pPr marL="0" indent="0" algn="r" rtl="1">
              <a:buNone/>
            </a:pPr>
            <a:r>
              <a:rPr lang="fa-IR" dirty="0" smtClean="0">
                <a:cs typeface="+mj-cs"/>
              </a:rPr>
              <a:t>می دهد و تنها سریع پاسخ دادن برای او اهمیت دارد.</a:t>
            </a:r>
          </a:p>
          <a:p>
            <a:pPr marL="0" indent="0" algn="r" rtl="1">
              <a:buNone/>
            </a:pPr>
            <a:r>
              <a:rPr lang="fa-IR" dirty="0" smtClean="0">
                <a:solidFill>
                  <a:srgbClr val="FF0000"/>
                </a:solidFill>
                <a:cs typeface="+mj-cs"/>
              </a:rPr>
              <a:t>تاملی           </a:t>
            </a:r>
            <a:r>
              <a:rPr lang="fa-IR" dirty="0" smtClean="0">
                <a:cs typeface="+mj-cs"/>
              </a:rPr>
              <a:t>این دانش آموزان، کند هستند و دچار </a:t>
            </a:r>
          </a:p>
          <a:p>
            <a:pPr marL="0" indent="0" algn="r" rtl="1">
              <a:buNone/>
            </a:pPr>
            <a:r>
              <a:rPr lang="fa-IR" dirty="0" smtClean="0">
                <a:cs typeface="+mj-cs"/>
              </a:rPr>
              <a:t>اشتباهات کمتری می شوند، زیرا ترجیح می دهند که</a:t>
            </a:r>
          </a:p>
          <a:p>
            <a:pPr marL="0" indent="0" algn="r" rtl="1">
              <a:buNone/>
            </a:pPr>
            <a:r>
              <a:rPr lang="fa-IR" dirty="0" smtClean="0">
                <a:cs typeface="+mj-cs"/>
              </a:rPr>
              <a:t>قبل از پاسخ فکر کنند.</a:t>
            </a:r>
          </a:p>
          <a:p>
            <a:pPr algn="r" rtl="1">
              <a:buFont typeface="Wingdings" pitchFamily="2" charset="2"/>
              <a:buChar char="v"/>
            </a:pPr>
            <a:r>
              <a:rPr lang="fa-IR" dirty="0" smtClean="0">
                <a:cs typeface="+mj-cs"/>
              </a:rPr>
              <a:t>در گذشته اصل بر پاسخدهی صحیح بود،اما حالا بر</a:t>
            </a:r>
          </a:p>
          <a:p>
            <a:pPr marL="0" indent="0" algn="r" rtl="1">
              <a:buNone/>
            </a:pPr>
            <a:r>
              <a:rPr lang="fa-IR" dirty="0" smtClean="0">
                <a:cs typeface="+mj-cs"/>
              </a:rPr>
              <a:t>کیفیت پاسخدهی است،بسیار افراد که کندندو پاسخ</a:t>
            </a:r>
          </a:p>
          <a:p>
            <a:pPr marL="0" indent="0" algn="r" rtl="1">
              <a:buNone/>
            </a:pPr>
            <a:r>
              <a:rPr lang="fa-IR" dirty="0" smtClean="0">
                <a:cs typeface="+mj-cs"/>
              </a:rPr>
              <a:t>غلط می دهند و برعکس که بخاطر تسلط است.</a:t>
            </a:r>
          </a:p>
          <a:p>
            <a:pPr algn="r" rtl="1">
              <a:buFont typeface="Wingdings" pitchFamily="2" charset="2"/>
              <a:buChar char="v"/>
            </a:pPr>
            <a:r>
              <a:rPr lang="fa-IR" dirty="0" smtClean="0">
                <a:cs typeface="+mj-cs"/>
              </a:rPr>
              <a:t>هیچیک بر دیگری برتری ندارد و بستگی به موقعیت</a:t>
            </a:r>
          </a:p>
          <a:p>
            <a:pPr marL="0" indent="0" algn="r" rtl="1">
              <a:buNone/>
            </a:pPr>
            <a:r>
              <a:rPr lang="fa-IR" dirty="0" smtClean="0">
                <a:cs typeface="+mj-cs"/>
              </a:rPr>
              <a:t>دارد. تکانشی در ازمون پیچیده وتاملی در ساده.</a:t>
            </a:r>
          </a:p>
          <a:p>
            <a:pPr marL="0" indent="0" algn="r" rtl="1">
              <a:buNone/>
            </a:pPr>
            <a:endParaRPr lang="fa-IR" dirty="0" smtClean="0">
              <a:cs typeface="0 Nazanin Bold" pitchFamily="2" charset="-78"/>
            </a:endParaRPr>
          </a:p>
        </p:txBody>
      </p:sp>
      <p:sp>
        <p:nvSpPr>
          <p:cNvPr id="4" name="Left Arrow 3"/>
          <p:cNvSpPr/>
          <p:nvPr/>
        </p:nvSpPr>
        <p:spPr>
          <a:xfrm>
            <a:off x="6293358" y="1371600"/>
            <a:ext cx="659320" cy="1211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00066"/>
            <a:ext cx="2057400"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ft Arrow 4"/>
          <p:cNvSpPr/>
          <p:nvPr/>
        </p:nvSpPr>
        <p:spPr>
          <a:xfrm>
            <a:off x="6589106" y="3124210"/>
            <a:ext cx="609600" cy="1219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19812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48257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dirty="0" smtClean="0">
                <a:solidFill>
                  <a:srgbClr val="FF0000"/>
                </a:solidFill>
                <a:cs typeface="0 Nazanin Bold" pitchFamily="2" charset="-78"/>
              </a:rPr>
              <a:t>سنجش: </a:t>
            </a:r>
            <a:br>
              <a:rPr lang="fa-IR" dirty="0" smtClean="0">
                <a:solidFill>
                  <a:srgbClr val="FF0000"/>
                </a:solidFill>
                <a:cs typeface="0 Nazanin Bold" pitchFamily="2" charset="-78"/>
              </a:rPr>
            </a:br>
            <a:r>
              <a:rPr lang="fa-IR" dirty="0" smtClean="0">
                <a:solidFill>
                  <a:srgbClr val="FF0000"/>
                </a:solidFill>
                <a:cs typeface="0 Nazanin Bold" pitchFamily="2" charset="-78"/>
              </a:rPr>
              <a:t>آزمون همتایابی شکل های آشنا</a:t>
            </a:r>
            <a:endParaRPr lang="en-US" dirty="0">
              <a:solidFill>
                <a:srgbClr val="FF0000"/>
              </a:solidFill>
              <a:cs typeface="0 Nazanin Bold" pitchFamily="2" charset="-78"/>
            </a:endParaRPr>
          </a:p>
        </p:txBody>
      </p:sp>
      <p:sp>
        <p:nvSpPr>
          <p:cNvPr id="3" name="Content Placeholder 2"/>
          <p:cNvSpPr>
            <a:spLocks noGrp="1"/>
          </p:cNvSpPr>
          <p:nvPr>
            <p:ph sz="quarter"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752601"/>
            <a:ext cx="3733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2"/>
            <a:ext cx="3733800" cy="464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763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4"/>
          <p:cNvSpPr txBox="1">
            <a:spLocks noChangeArrowheads="1"/>
          </p:cNvSpPr>
          <p:nvPr/>
        </p:nvSpPr>
        <p:spPr bwMode="auto">
          <a:xfrm>
            <a:off x="214313" y="190500"/>
            <a:ext cx="8643937" cy="523875"/>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B Nazanin"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B Nazanin"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B Nazanin"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9pPr>
          </a:lstStyle>
          <a:p>
            <a:pPr algn="ctr" fontAlgn="base">
              <a:spcBef>
                <a:spcPct val="50000"/>
              </a:spcBef>
              <a:spcAft>
                <a:spcPct val="0"/>
              </a:spcAft>
              <a:buFontTx/>
              <a:buNone/>
            </a:pPr>
            <a:r>
              <a:rPr lang="fa-IR" altLang="en-US" sz="2800" smtClean="0">
                <a:solidFill>
                  <a:prstClr val="black"/>
                </a:solidFill>
                <a:latin typeface="Arial" panose="020B0604020202020204" pitchFamily="34" charset="0"/>
                <a:ea typeface="Titr" panose="00000700000000000000" pitchFamily="2" charset="-78"/>
                <a:cs typeface="B Titr" panose="00000700000000000000" pitchFamily="2" charset="-78"/>
              </a:rPr>
              <a:t>انواع سبك های يادگيري شناختي:</a:t>
            </a:r>
            <a:r>
              <a:rPr lang="fa-IR" altLang="en-US" sz="2400" smtClean="0">
                <a:solidFill>
                  <a:srgbClr val="0000CC"/>
                </a:solidFill>
                <a:latin typeface="Arial" panose="020B0604020202020204" pitchFamily="34" charset="0"/>
                <a:ea typeface="Titr" panose="00000700000000000000" pitchFamily="2" charset="-78"/>
                <a:cs typeface="B Titr" panose="00000700000000000000" pitchFamily="2" charset="-78"/>
              </a:rPr>
              <a:t>راه‌هاي انديشيدن و به جهان نگريستن</a:t>
            </a:r>
            <a:endParaRPr lang="en-US" altLang="en-US" sz="2800" smtClean="0">
              <a:solidFill>
                <a:srgbClr val="0000CC"/>
              </a:solidFill>
              <a:latin typeface="Arial" panose="020B0604020202020204" pitchFamily="34" charset="0"/>
              <a:ea typeface="Titr" panose="00000700000000000000" pitchFamily="2" charset="-78"/>
              <a:cs typeface="B Titr" panose="00000700000000000000" pitchFamily="2" charset="-78"/>
            </a:endParaRPr>
          </a:p>
        </p:txBody>
      </p:sp>
      <p:graphicFrame>
        <p:nvGraphicFramePr>
          <p:cNvPr id="26" name="Diagram 25"/>
          <p:cNvGraphicFramePr/>
          <p:nvPr/>
        </p:nvGraphicFramePr>
        <p:xfrm>
          <a:off x="428596" y="1285860"/>
          <a:ext cx="8429684" cy="5214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Arrow Connector 7"/>
          <p:cNvCxnSpPr/>
          <p:nvPr/>
        </p:nvCxnSpPr>
        <p:spPr>
          <a:xfrm rot="16200000" flipH="1">
            <a:off x="3214688" y="4429125"/>
            <a:ext cx="785812" cy="642938"/>
          </a:xfrm>
          <a:prstGeom prst="straightConnector1">
            <a:avLst/>
          </a:prstGeom>
          <a:ln>
            <a:headEnd type="arrow"/>
            <a:tailEnd type="arrow"/>
          </a:ln>
        </p:spPr>
        <p:style>
          <a:lnRef idx="3">
            <a:schemeClr val="accent3"/>
          </a:lnRef>
          <a:fillRef idx="0">
            <a:schemeClr val="accent3"/>
          </a:fillRef>
          <a:effectRef idx="2">
            <a:schemeClr val="accent3"/>
          </a:effectRef>
          <a:fontRef idx="minor">
            <a:schemeClr val="tx1"/>
          </a:fontRef>
        </p:style>
      </p:cxnSp>
      <p:cxnSp>
        <p:nvCxnSpPr>
          <p:cNvPr id="14" name="Straight Arrow Connector 13"/>
          <p:cNvCxnSpPr/>
          <p:nvPr/>
        </p:nvCxnSpPr>
        <p:spPr>
          <a:xfrm rot="16200000" flipH="1">
            <a:off x="5572125" y="2643188"/>
            <a:ext cx="642938" cy="500062"/>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rot="5400000">
            <a:off x="5500688" y="4643437"/>
            <a:ext cx="571500" cy="428625"/>
          </a:xfrm>
          <a:prstGeom prst="straightConnector1">
            <a:avLst/>
          </a:prstGeom>
          <a:ln>
            <a:solidFill>
              <a:srgbClr val="FFFF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rot="5400000">
            <a:off x="3357563" y="2714625"/>
            <a:ext cx="571500" cy="428625"/>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085842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Graphic spid="26"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86000" y="1524000"/>
            <a:ext cx="6172200" cy="4850922"/>
          </a:xfrm>
        </p:spPr>
        <p:txBody>
          <a:bodyPr>
            <a:normAutofit/>
          </a:bodyPr>
          <a:lstStyle/>
          <a:p>
            <a:pPr algn="ctr"/>
            <a:r>
              <a:rPr lang="fa-IR" sz="3200" dirty="0" smtClean="0">
                <a:solidFill>
                  <a:schemeClr val="tx1"/>
                </a:solidFill>
                <a:cs typeface="0 Nazanin Bold" pitchFamily="2" charset="-78"/>
              </a:rPr>
              <a:t>به نام خداوند جان و خرد</a:t>
            </a:r>
            <a:endParaRPr lang="en-US" sz="3200" dirty="0">
              <a:solidFill>
                <a:schemeClr val="tx1"/>
              </a:solidFill>
              <a:cs typeface="0 Nazanin Bold" pitchFamily="2" charset="-78"/>
            </a:endParaRPr>
          </a:p>
        </p:txBody>
      </p:sp>
      <p:sp>
        <p:nvSpPr>
          <p:cNvPr id="3" name="Title 2"/>
          <p:cNvSpPr>
            <a:spLocks noGrp="1"/>
          </p:cNvSpPr>
          <p:nvPr>
            <p:ph type="ctrTitle"/>
          </p:nvPr>
        </p:nvSpPr>
        <p:spPr>
          <a:xfrm>
            <a:off x="2286000" y="1066800"/>
            <a:ext cx="6172200" cy="4572000"/>
          </a:xfrm>
        </p:spPr>
        <p:txBody>
          <a:bodyPr>
            <a:normAutofit/>
          </a:bodyPr>
          <a:lstStyle/>
          <a:p>
            <a:pPr algn="ctr"/>
            <a:r>
              <a:rPr lang="fa-IR" sz="3200" dirty="0" smtClean="0">
                <a:solidFill>
                  <a:schemeClr val="tx1"/>
                </a:solidFill>
                <a:cs typeface="0 Nazanin Bold" pitchFamily="2" charset="-78"/>
              </a:rPr>
              <a:t> سبک های یادگیری و تفاوت های فردی</a:t>
            </a:r>
            <a:br>
              <a:rPr lang="fa-IR" sz="3200" dirty="0" smtClean="0">
                <a:solidFill>
                  <a:schemeClr val="tx1"/>
                </a:solidFill>
                <a:cs typeface="0 Nazanin Bold" pitchFamily="2" charset="-78"/>
              </a:rPr>
            </a:br>
            <a:r>
              <a:rPr lang="fa-IR" sz="3200" dirty="0" smtClean="0">
                <a:solidFill>
                  <a:schemeClr val="tx1"/>
                </a:solidFill>
                <a:cs typeface="0 Nazanin Bold" pitchFamily="2" charset="-78"/>
              </a:rPr>
              <a:t/>
            </a:r>
            <a:br>
              <a:rPr lang="fa-IR" sz="3200" dirty="0" smtClean="0">
                <a:solidFill>
                  <a:schemeClr val="tx1"/>
                </a:solidFill>
                <a:cs typeface="0 Nazanin Bold" pitchFamily="2" charset="-78"/>
              </a:rPr>
            </a:br>
            <a:endParaRPr lang="en-US" sz="3200" dirty="0">
              <a:solidFill>
                <a:schemeClr val="tx1"/>
              </a:solidFill>
              <a:cs typeface="0 Nazanin Bold" pitchFamily="2" charset="-78"/>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2" y="894735"/>
            <a:ext cx="21431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34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solidFill>
                  <a:srgbClr val="FF0000"/>
                </a:solidFill>
                <a:cs typeface="0 Nazanin Bold" pitchFamily="2" charset="-78"/>
              </a:rPr>
              <a:t>سبک های همگرا، واگرا، جذب کننده و انطباق دهنده:</a:t>
            </a:r>
            <a:endParaRPr lang="en-US" dirty="0">
              <a:solidFill>
                <a:srgbClr val="FF0000"/>
              </a:solidFill>
              <a:cs typeface="0 Nazanin Bold" pitchFamily="2" charset="-78"/>
            </a:endParaRPr>
          </a:p>
        </p:txBody>
      </p:sp>
      <p:sp>
        <p:nvSpPr>
          <p:cNvPr id="3" name="Content Placeholder 2"/>
          <p:cNvSpPr>
            <a:spLocks noGrp="1"/>
          </p:cNvSpPr>
          <p:nvPr>
            <p:ph sz="quarter" idx="1"/>
          </p:nvPr>
        </p:nvSpPr>
        <p:spPr/>
        <p:txBody>
          <a:bodyPr/>
          <a:lstStyle/>
          <a:p>
            <a:pPr marL="0" indent="0" algn="r" rtl="1">
              <a:buNone/>
            </a:pPr>
            <a:r>
              <a:rPr lang="fa-IR" dirty="0" smtClean="0">
                <a:cs typeface="0 Nazanin Bold" pitchFamily="2" charset="-78"/>
              </a:rPr>
              <a:t>این نوع دسته بندی، به وسیله دیوید کلب و به نام چرخه یادگیری تجربه ای او بنا نهاده شده است.</a:t>
            </a:r>
          </a:p>
          <a:p>
            <a:pPr marL="0" indent="0" algn="r" rtl="1">
              <a:buNone/>
            </a:pPr>
            <a:r>
              <a:rPr lang="fa-IR" dirty="0" smtClean="0">
                <a:cs typeface="0 Nazanin Bold" pitchFamily="2" charset="-78"/>
              </a:rPr>
              <a:t>او در کتاب یادگیری تجربه ای خود، تجربه را در یادگیری بسیار موثرمی داند و یادگیری را فرایندی که در طی آن در تجربه تغییر شکل داده می شود.</a:t>
            </a:r>
            <a:endParaRPr lang="en-US" dirty="0">
              <a:cs typeface="0 Nazanin Bold" pitchFamily="2" charset="-7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0"/>
            <a:ext cx="7239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881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222" name="Group 118"/>
          <p:cNvGraphicFramePr>
            <a:graphicFrameLocks noGrp="1"/>
          </p:cNvGraphicFramePr>
          <p:nvPr/>
        </p:nvGraphicFramePr>
        <p:xfrm>
          <a:off x="0" y="1"/>
          <a:ext cx="9143999" cy="6858000"/>
        </p:xfrm>
        <a:graphic>
          <a:graphicData uri="http://schemas.openxmlformats.org/drawingml/2006/table">
            <a:tbl>
              <a:tblPr/>
              <a:tblGrid>
                <a:gridCol w="7315199">
                  <a:extLst>
                    <a:ext uri="{9D8B030D-6E8A-4147-A177-3AD203B41FA5}">
                      <a16:colId xmlns:a16="http://schemas.microsoft.com/office/drawing/2014/main" xmlns="" val="20000"/>
                    </a:ext>
                  </a:extLst>
                </a:gridCol>
                <a:gridCol w="1163781">
                  <a:extLst>
                    <a:ext uri="{9D8B030D-6E8A-4147-A177-3AD203B41FA5}">
                      <a16:colId xmlns:a16="http://schemas.microsoft.com/office/drawing/2014/main" xmlns="" val="20001"/>
                    </a:ext>
                  </a:extLst>
                </a:gridCol>
                <a:gridCol w="665019">
                  <a:extLst>
                    <a:ext uri="{9D8B030D-6E8A-4147-A177-3AD203B41FA5}">
                      <a16:colId xmlns:a16="http://schemas.microsoft.com/office/drawing/2014/main" xmlns="" val="20002"/>
                    </a:ext>
                  </a:extLst>
                </a:gridCol>
              </a:tblGrid>
              <a:tr h="51579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noFill/>
                          </a:ln>
                          <a:solidFill>
                            <a:schemeClr val="tx1"/>
                          </a:solidFill>
                          <a:effectLst/>
                          <a:latin typeface="Times New Roman" pitchFamily="18" charset="0"/>
                          <a:ea typeface="Times New Roman" pitchFamily="18" charset="0"/>
                          <a:cs typeface="B Zar" pitchFamily="2" charset="-78"/>
                        </a:rPr>
                        <a:t>توصيف</a:t>
                      </a:r>
                      <a:endParaRPr kumimoji="0" lang="fa-IR" sz="16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28000">
                          <a:schemeClr val="accent1">
                            <a:tint val="66000"/>
                            <a:satMod val="160000"/>
                            <a:alpha val="67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Times New Roman" pitchFamily="18" charset="0"/>
                          <a:cs typeface="B Zar" pitchFamily="2" charset="-78"/>
                        </a:rPr>
                        <a:t>شيوه يادگيري</a:t>
                      </a:r>
                      <a:endParaRPr kumimoji="0" lang="fa-IR" sz="1400" b="1" i="0" u="none" strike="noStrike" cap="none" normalizeH="0" baseline="0" smtClean="0">
                        <a:ln>
                          <a:noFill/>
                        </a:ln>
                        <a:solidFill>
                          <a:schemeClr val="tx1"/>
                        </a:solidFill>
                        <a:effectLst/>
                        <a:latin typeface="Arial" pitchFamily="34" charset="0"/>
                        <a:ea typeface="Times New Roman" pitchFamily="18" charset="0"/>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28000">
                          <a:schemeClr val="accent1">
                            <a:tint val="66000"/>
                            <a:satMod val="160000"/>
                            <a:alpha val="67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noFill/>
                          </a:ln>
                          <a:solidFill>
                            <a:schemeClr val="tx1"/>
                          </a:solidFill>
                          <a:effectLst/>
                          <a:latin typeface="Times New Roman" pitchFamily="18" charset="0"/>
                          <a:ea typeface="Times New Roman" pitchFamily="18" charset="0"/>
                          <a:cs typeface="B Zar" pitchFamily="2" charset="-78"/>
                        </a:rPr>
                        <a:t>سبك</a:t>
                      </a:r>
                      <a:endParaRPr kumimoji="0" lang="fa-IR" sz="16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28000">
                          <a:schemeClr val="accent1">
                            <a:tint val="66000"/>
                            <a:satMod val="160000"/>
                            <a:alpha val="67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xmlns="" val="10000"/>
                  </a:ext>
                </a:extLst>
              </a:tr>
              <a:tr h="1833296">
                <a:tc>
                  <a:txBody>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1500" b="1" i="0" u="none" strike="noStrike" cap="none" normalizeH="0" baseline="0" dirty="0" smtClean="0">
                          <a:ln>
                            <a:noFill/>
                          </a:ln>
                          <a:solidFill>
                            <a:schemeClr val="tx1"/>
                          </a:solidFill>
                          <a:effectLst/>
                          <a:latin typeface="Times New Roman" pitchFamily="18" charset="0"/>
                          <a:ea typeface="Times New Roman" pitchFamily="18" charset="0"/>
                          <a:cs typeface="B Zar" pitchFamily="2" charset="-78"/>
                        </a:rPr>
                        <a:t>- قوي در كاربرد عملي انديشه‌ها</a:t>
                      </a:r>
                      <a:endParaRPr kumimoji="0" lang="en-US" sz="1500" b="1" i="0" u="none" strike="noStrike" cap="none" normalizeH="0" baseline="0" dirty="0" smtClean="0">
                        <a:ln>
                          <a:noFill/>
                        </a:ln>
                        <a:solidFill>
                          <a:schemeClr val="tx1"/>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chemeClr val="tx1"/>
                          </a:solidFill>
                          <a:effectLst/>
                          <a:latin typeface="Times New Roman" pitchFamily="18" charset="0"/>
                          <a:ea typeface="Koodak"/>
                          <a:cs typeface="B Zar" pitchFamily="2" charset="-78"/>
                        </a:rPr>
                        <a:t>- داراي عملكرد خوب در مواقعي كه فقط يك جواب درست موجود است (آزمون</a:t>
                      </a:r>
                      <a:r>
                        <a:rPr kumimoji="0" lang="fa-IR" sz="1500" b="1" i="0" u="none" strike="noStrike" cap="none" normalizeH="0" baseline="0" dirty="0" smtClean="0">
                          <a:ln>
                            <a:noFill/>
                          </a:ln>
                          <a:solidFill>
                            <a:schemeClr val="tx1"/>
                          </a:solidFill>
                          <a:effectLst/>
                          <a:latin typeface="Times New Roman" pitchFamily="18" charset="0"/>
                          <a:ea typeface="Nazanin"/>
                          <a:cs typeface="B Zar" pitchFamily="2" charset="-78"/>
                        </a:rPr>
                        <a:t>‌</a:t>
                      </a:r>
                      <a:r>
                        <a:rPr kumimoji="0" lang="fa-IR" sz="1500" b="1" i="0" u="none" strike="noStrike" cap="none" normalizeH="0" baseline="0" dirty="0" smtClean="0">
                          <a:ln>
                            <a:noFill/>
                          </a:ln>
                          <a:solidFill>
                            <a:schemeClr val="tx1"/>
                          </a:solidFill>
                          <a:effectLst/>
                          <a:latin typeface="Times New Roman" pitchFamily="18" charset="0"/>
                          <a:ea typeface="Koodak"/>
                          <a:cs typeface="B Zar" pitchFamily="2" charset="-78"/>
                        </a:rPr>
                        <a:t>هاي هوش)</a:t>
                      </a:r>
                      <a:endParaRPr kumimoji="0" lang="en-US" sz="1500" b="1" i="0" u="none" strike="noStrike" cap="none" normalizeH="0" baseline="0" dirty="0" smtClean="0">
                        <a:ln>
                          <a:noFill/>
                        </a:ln>
                        <a:solidFill>
                          <a:schemeClr val="tx1"/>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chemeClr val="tx1"/>
                          </a:solidFill>
                          <a:effectLst/>
                          <a:latin typeface="Times New Roman" pitchFamily="18" charset="0"/>
                          <a:ea typeface="Koodak"/>
                          <a:cs typeface="B Zar" pitchFamily="2" charset="-78"/>
                        </a:rPr>
                        <a:t>- استدلال و ارايه دليل و برهان  به صورت قياسي در مورد مسايل خاص</a:t>
                      </a:r>
                      <a:endParaRPr kumimoji="0" lang="en-US" sz="1500" b="1" i="0" u="none" strike="noStrike" cap="none" normalizeH="0" baseline="0" dirty="0" smtClean="0">
                        <a:ln>
                          <a:noFill/>
                        </a:ln>
                        <a:solidFill>
                          <a:schemeClr val="tx1"/>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chemeClr val="tx1"/>
                          </a:solidFill>
                          <a:effectLst/>
                          <a:latin typeface="Times New Roman" pitchFamily="18" charset="0"/>
                          <a:ea typeface="Koodak"/>
                          <a:cs typeface="B Zar" pitchFamily="2" charset="-78"/>
                        </a:rPr>
                        <a:t>- غيرهيجاني، ترجيح كار با اشياء به جاي كار با انسانها / ترجيح مسايل و امور فني بر موضوعات اجتماعي و بين فردي</a:t>
                      </a:r>
                      <a:endParaRPr kumimoji="0" lang="en-US" sz="1500" b="1" i="0" u="none" strike="noStrike" cap="none" normalizeH="0" baseline="0" dirty="0" smtClean="0">
                        <a:ln>
                          <a:noFill/>
                        </a:ln>
                        <a:solidFill>
                          <a:schemeClr val="tx1"/>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chemeClr val="tx1"/>
                          </a:solidFill>
                          <a:effectLst/>
                          <a:latin typeface="Times New Roman" pitchFamily="18" charset="0"/>
                          <a:ea typeface="Koodak"/>
                          <a:cs typeface="B Zar" pitchFamily="2" charset="-78"/>
                        </a:rPr>
                        <a:t>- علايق محدود و ترجيح كسب تخصص در علوم فيزيكي (امور تخصصي و فني)</a:t>
                      </a:r>
                      <a:endParaRPr kumimoji="0" lang="en-US" sz="1500" b="1" i="0" u="none" strike="noStrike" cap="none" normalizeH="0" baseline="0" dirty="0" smtClean="0">
                        <a:ln>
                          <a:noFill/>
                        </a:ln>
                        <a:solidFill>
                          <a:schemeClr val="tx1"/>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chemeClr val="tx1"/>
                          </a:solidFill>
                          <a:effectLst/>
                          <a:latin typeface="Times New Roman" pitchFamily="18" charset="0"/>
                          <a:ea typeface="Koodak"/>
                          <a:cs typeface="B Zar" pitchFamily="2" charset="-78"/>
                        </a:rPr>
                        <a:t>- بسياري از مهندسان چنين سبك يادگيري دارند</a:t>
                      </a:r>
                      <a:endParaRPr kumimoji="0" lang="fa-IR" sz="1500" b="1" i="0" u="none" strike="noStrike" cap="none" normalizeH="0" baseline="0" dirty="0" smtClean="0">
                        <a:ln>
                          <a:noFill/>
                        </a:ln>
                        <a:solidFill>
                          <a:schemeClr val="tx1"/>
                        </a:solidFill>
                        <a:effectLst/>
                        <a:latin typeface="Arial" pitchFamily="34" charset="0"/>
                        <a:ea typeface="Koodak"/>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dirty="0" smtClean="0">
                          <a:ln>
                            <a:noFill/>
                          </a:ln>
                          <a:solidFill>
                            <a:schemeClr val="tx1"/>
                          </a:solidFill>
                          <a:effectLst/>
                          <a:latin typeface="Times New Roman" pitchFamily="18" charset="0"/>
                          <a:ea typeface="Times New Roman" pitchFamily="18" charset="0"/>
                          <a:cs typeface="B Zar" pitchFamily="2" charset="-78"/>
                        </a:rPr>
                        <a:t>مفهوم‌سازي انتزاعي+ آزمايشگري فعال</a:t>
                      </a:r>
                      <a:endParaRPr kumimoji="0" lang="fa-IR" sz="1400" b="1" i="0" u="none" strike="noStrike" cap="none" normalizeH="0" baseline="0" dirty="0" smtClean="0">
                        <a:ln>
                          <a:noFill/>
                        </a:ln>
                        <a:solidFill>
                          <a:schemeClr val="tx1"/>
                        </a:solidFill>
                        <a:effectLst/>
                        <a:latin typeface="Arial" pitchFamily="34" charset="0"/>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dirty="0" smtClean="0">
                          <a:ln>
                            <a:noFill/>
                          </a:ln>
                          <a:solidFill>
                            <a:schemeClr val="tx1"/>
                          </a:solidFill>
                          <a:effectLst/>
                          <a:latin typeface="Times New Roman" pitchFamily="18" charset="0"/>
                          <a:ea typeface="Times New Roman" pitchFamily="18" charset="0"/>
                          <a:cs typeface="B Zar" pitchFamily="2" charset="-78"/>
                        </a:rPr>
                        <a:t>همگرا</a:t>
                      </a:r>
                      <a:endParaRPr kumimoji="0" lang="fa-IR" sz="14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1585552">
                <a:tc>
                  <a:txBody>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1500" b="1" i="0" u="none" strike="noStrike" cap="none" normalizeH="0" baseline="0" dirty="0" smtClean="0">
                          <a:ln>
                            <a:noFill/>
                          </a:ln>
                          <a:solidFill>
                            <a:srgbClr val="660066"/>
                          </a:solidFill>
                          <a:effectLst/>
                          <a:latin typeface="Times New Roman" pitchFamily="18" charset="0"/>
                          <a:ea typeface="Times New Roman" pitchFamily="18" charset="0"/>
                          <a:cs typeface="B Zar" pitchFamily="2" charset="-78"/>
                        </a:rPr>
                        <a:t>- تخيل و احساس قوي</a:t>
                      </a:r>
                      <a:endParaRPr kumimoji="0" lang="en-US" sz="1500" b="1" i="0" u="none" strike="noStrike" cap="none" normalizeH="0" baseline="0" dirty="0" smtClean="0">
                        <a:ln>
                          <a:noFill/>
                        </a:ln>
                        <a:solidFill>
                          <a:srgbClr val="660066"/>
                        </a:solidFill>
                        <a:effectLst/>
                        <a:latin typeface="Times New Roman" pitchFamily="18" charset="0"/>
                        <a:ea typeface="Times New Roman" pitchFamily="18" charset="0"/>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rgbClr val="660066"/>
                          </a:solidFill>
                          <a:effectLst/>
                          <a:latin typeface="Times New Roman" pitchFamily="18" charset="0"/>
                          <a:ea typeface="Times New Roman" pitchFamily="18" charset="0"/>
                          <a:cs typeface="B Zar" pitchFamily="2" charset="-78"/>
                        </a:rPr>
                        <a:t>- توانا در توليد انديشه و ديدن امور از زواياي مختلف  / علاقه‌مند به ابراز انديشه‌هاي متنوع</a:t>
                      </a:r>
                      <a:endParaRPr kumimoji="0" lang="en-US" sz="1500" b="1" i="0" u="none" strike="noStrike" cap="none" normalizeH="0" baseline="0" dirty="0" smtClean="0">
                        <a:ln>
                          <a:noFill/>
                        </a:ln>
                        <a:solidFill>
                          <a:srgbClr val="660066"/>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rgbClr val="660066"/>
                          </a:solidFill>
                          <a:effectLst/>
                          <a:latin typeface="Times New Roman" pitchFamily="18" charset="0"/>
                          <a:ea typeface="Koodak"/>
                          <a:cs typeface="B Zar" pitchFamily="2" charset="-78"/>
                        </a:rPr>
                        <a:t>- علاقه</a:t>
                      </a:r>
                      <a:r>
                        <a:rPr kumimoji="0" lang="fa-IR" sz="1500" b="1" i="0" u="none" strike="noStrike" cap="none" normalizeH="0" baseline="0" dirty="0" smtClean="0">
                          <a:ln>
                            <a:noFill/>
                          </a:ln>
                          <a:solidFill>
                            <a:srgbClr val="660066"/>
                          </a:solidFill>
                          <a:effectLst/>
                          <a:latin typeface="Times New Roman" pitchFamily="18" charset="0"/>
                          <a:ea typeface="Nazanin"/>
                          <a:cs typeface="B Zar" pitchFamily="2" charset="-78"/>
                        </a:rPr>
                        <a:t>‌</a:t>
                      </a:r>
                      <a:r>
                        <a:rPr kumimoji="0" lang="fa-IR" sz="1500" b="1" i="0" u="none" strike="noStrike" cap="none" normalizeH="0" baseline="0" dirty="0" smtClean="0">
                          <a:ln>
                            <a:noFill/>
                          </a:ln>
                          <a:solidFill>
                            <a:srgbClr val="660066"/>
                          </a:solidFill>
                          <a:effectLst/>
                          <a:latin typeface="Times New Roman" pitchFamily="18" charset="0"/>
                          <a:ea typeface="Koodak"/>
                          <a:cs typeface="B Zar" pitchFamily="2" charset="-78"/>
                        </a:rPr>
                        <a:t>مند به  مردم و كار با آنها و گردآوري اطلاعات</a:t>
                      </a:r>
                      <a:endParaRPr kumimoji="0" lang="en-US" sz="1500" b="1" i="0" u="none" strike="noStrike" cap="none" normalizeH="0" baseline="0" dirty="0" smtClean="0">
                        <a:ln>
                          <a:noFill/>
                        </a:ln>
                        <a:solidFill>
                          <a:srgbClr val="660066"/>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rgbClr val="660066"/>
                          </a:solidFill>
                          <a:effectLst/>
                          <a:latin typeface="Times New Roman" pitchFamily="18" charset="0"/>
                          <a:ea typeface="Koodak"/>
                          <a:cs typeface="B Zar" pitchFamily="2" charset="-78"/>
                        </a:rPr>
                        <a:t>- علاقه</a:t>
                      </a:r>
                      <a:r>
                        <a:rPr kumimoji="0" lang="fa-IR" sz="1500" b="1" i="0" u="none" strike="noStrike" cap="none" normalizeH="0" baseline="0" dirty="0" smtClean="0">
                          <a:ln>
                            <a:noFill/>
                          </a:ln>
                          <a:solidFill>
                            <a:srgbClr val="660066"/>
                          </a:solidFill>
                          <a:effectLst/>
                          <a:latin typeface="Times New Roman" pitchFamily="18" charset="0"/>
                          <a:ea typeface="Nazanin"/>
                          <a:cs typeface="B Zar" pitchFamily="2" charset="-78"/>
                        </a:rPr>
                        <a:t>‌</a:t>
                      </a:r>
                      <a:r>
                        <a:rPr kumimoji="0" lang="fa-IR" sz="1500" b="1" i="0" u="none" strike="noStrike" cap="none" normalizeH="0" baseline="0" dirty="0" smtClean="0">
                          <a:ln>
                            <a:noFill/>
                          </a:ln>
                          <a:solidFill>
                            <a:srgbClr val="660066"/>
                          </a:solidFill>
                          <a:effectLst/>
                          <a:latin typeface="Times New Roman" pitchFamily="18" charset="0"/>
                          <a:ea typeface="Koodak"/>
                          <a:cs typeface="B Zar" pitchFamily="2" charset="-78"/>
                        </a:rPr>
                        <a:t>هاي فرهنگي وسيع</a:t>
                      </a:r>
                      <a:endParaRPr kumimoji="0" lang="en-US" sz="1500" b="1" i="0" u="none" strike="noStrike" cap="none" normalizeH="0" baseline="0" dirty="0" smtClean="0">
                        <a:ln>
                          <a:noFill/>
                        </a:ln>
                        <a:solidFill>
                          <a:srgbClr val="660066"/>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rgbClr val="660066"/>
                          </a:solidFill>
                          <a:effectLst/>
                          <a:latin typeface="Times New Roman" pitchFamily="18" charset="0"/>
                          <a:ea typeface="Koodak"/>
                          <a:cs typeface="B Zar" pitchFamily="2" charset="-78"/>
                        </a:rPr>
                        <a:t>- متخصص در امور هنري</a:t>
                      </a:r>
                      <a:endParaRPr kumimoji="0" lang="en-US" sz="1500" b="1" i="0" u="none" strike="noStrike" cap="none" normalizeH="0" baseline="0" dirty="0" smtClean="0">
                        <a:ln>
                          <a:noFill/>
                        </a:ln>
                        <a:solidFill>
                          <a:srgbClr val="660066"/>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rgbClr val="660066"/>
                          </a:solidFill>
                          <a:effectLst/>
                          <a:latin typeface="Times New Roman" pitchFamily="18" charset="0"/>
                          <a:ea typeface="Koodak"/>
                          <a:cs typeface="B Zar" pitchFamily="2" charset="-78"/>
                        </a:rPr>
                        <a:t>- افراد موفق در علوم انساني و هنرهاي زيبا و تفریحی</a:t>
                      </a:r>
                      <a:endParaRPr kumimoji="0" lang="fa-IR" sz="1500" b="1" i="0" u="none" strike="noStrike" cap="none" normalizeH="0" baseline="0" dirty="0" smtClean="0">
                        <a:ln>
                          <a:noFill/>
                        </a:ln>
                        <a:solidFill>
                          <a:srgbClr val="660066"/>
                        </a:solidFill>
                        <a:effectLst/>
                        <a:latin typeface="Arial" pitchFamily="34" charset="0"/>
                        <a:ea typeface="Koodak"/>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dirty="0" smtClean="0">
                          <a:ln>
                            <a:noFill/>
                          </a:ln>
                          <a:solidFill>
                            <a:srgbClr val="660066"/>
                          </a:solidFill>
                          <a:effectLst/>
                          <a:latin typeface="Times New Roman" pitchFamily="18" charset="0"/>
                          <a:ea typeface="Times New Roman" pitchFamily="18" charset="0"/>
                          <a:cs typeface="B Zar" pitchFamily="2" charset="-78"/>
                        </a:rPr>
                        <a:t>تجربه عيني + مشاهده تاملي</a:t>
                      </a:r>
                      <a:endParaRPr kumimoji="0" lang="fa-IR" sz="1400" b="1" i="0" u="none" strike="noStrike" cap="none" normalizeH="0" baseline="0" dirty="0" smtClean="0">
                        <a:ln>
                          <a:noFill/>
                        </a:ln>
                        <a:solidFill>
                          <a:srgbClr val="660066"/>
                        </a:solidFill>
                        <a:effectLst/>
                        <a:latin typeface="Arial" pitchFamily="34" charset="0"/>
                        <a:ea typeface="Times New Roman" pitchFamily="18" charset="0"/>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dirty="0" smtClean="0">
                          <a:ln>
                            <a:noFill/>
                          </a:ln>
                          <a:solidFill>
                            <a:srgbClr val="660066"/>
                          </a:solidFill>
                          <a:effectLst/>
                          <a:latin typeface="Times New Roman" pitchFamily="18" charset="0"/>
                          <a:ea typeface="Times New Roman" pitchFamily="18" charset="0"/>
                          <a:cs typeface="B Zar" pitchFamily="2" charset="-78"/>
                        </a:rPr>
                        <a:t>واگرا</a:t>
                      </a:r>
                      <a:endParaRPr kumimoji="0" lang="en-US" sz="1400" b="1" i="0" u="none" strike="noStrike" cap="none" normalizeH="0" baseline="0" dirty="0" smtClean="0">
                        <a:ln>
                          <a:noFill/>
                        </a:ln>
                        <a:solidFill>
                          <a:srgbClr val="660066"/>
                        </a:solidFill>
                        <a:effectLst/>
                        <a:latin typeface="Times New Roman" pitchFamily="18" charset="0"/>
                        <a:ea typeface="Times New Roman" pitchFamily="18" charset="0"/>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1585552">
                <a:tc>
                  <a:txBody>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1500" b="1" i="0" u="none" strike="noStrike" cap="none" normalizeH="0" baseline="0" dirty="0" smtClean="0">
                          <a:ln>
                            <a:noFill/>
                          </a:ln>
                          <a:solidFill>
                            <a:srgbClr val="000099"/>
                          </a:solidFill>
                          <a:effectLst/>
                          <a:latin typeface="Times New Roman" pitchFamily="18" charset="0"/>
                          <a:ea typeface="Times New Roman" pitchFamily="18" charset="0"/>
                          <a:cs typeface="B Zar" pitchFamily="2" charset="-78"/>
                        </a:rPr>
                        <a:t>- توانا در ابداع الگوهاي نظري </a:t>
                      </a:r>
                      <a:endParaRPr kumimoji="0" lang="en-US" sz="1500" b="1" i="0" u="none" strike="noStrike" cap="none" normalizeH="0" baseline="0" dirty="0" smtClean="0">
                        <a:ln>
                          <a:noFill/>
                        </a:ln>
                        <a:solidFill>
                          <a:srgbClr val="000099"/>
                        </a:solidFill>
                        <a:effectLst/>
                        <a:latin typeface="Times New Roman" pitchFamily="18" charset="0"/>
                        <a:ea typeface="Times New Roman" pitchFamily="18" charset="0"/>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rgbClr val="000099"/>
                          </a:solidFill>
                          <a:effectLst/>
                          <a:latin typeface="Times New Roman" pitchFamily="18" charset="0"/>
                          <a:ea typeface="Times New Roman" pitchFamily="18" charset="0"/>
                          <a:cs typeface="B Zar" pitchFamily="2" charset="-78"/>
                        </a:rPr>
                        <a:t>- توانا در استدلال استقرايي(كسب ودرك اطلاعات گسترده وبيان آنهابه صورتي دقيق وخلاصه ومنطقي)</a:t>
                      </a:r>
                      <a:endParaRPr kumimoji="0" lang="en-US" sz="1500" b="1" i="0" u="none" strike="noStrike" cap="none" normalizeH="0" baseline="0" dirty="0" smtClean="0">
                        <a:ln>
                          <a:noFill/>
                        </a:ln>
                        <a:solidFill>
                          <a:srgbClr val="000099"/>
                        </a:solidFill>
                        <a:effectLst/>
                        <a:latin typeface="Times New Roman" pitchFamily="18" charset="0"/>
                        <a:ea typeface="Times New Roman" pitchFamily="18" charset="0"/>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rgbClr val="000099"/>
                          </a:solidFill>
                          <a:effectLst/>
                          <a:latin typeface="Times New Roman" pitchFamily="18" charset="0"/>
                          <a:ea typeface="Times New Roman" pitchFamily="18" charset="0"/>
                          <a:cs typeface="B Zar" pitchFamily="2" charset="-78"/>
                        </a:rPr>
                        <a:t>- بيشتر به مفهوم‌هاي انتزاعي علاقه</a:t>
                      </a:r>
                      <a:r>
                        <a:rPr kumimoji="0" lang="fa-IR" sz="1500" b="1" i="0" u="none" strike="noStrike" cap="none" normalizeH="0" baseline="0" dirty="0" smtClean="0">
                          <a:ln>
                            <a:noFill/>
                          </a:ln>
                          <a:solidFill>
                            <a:srgbClr val="000099"/>
                          </a:solidFill>
                          <a:effectLst/>
                          <a:latin typeface="Times New Roman" pitchFamily="18" charset="0"/>
                          <a:ea typeface="Nazanin"/>
                          <a:cs typeface="B Zar" pitchFamily="2" charset="-78"/>
                        </a:rPr>
                        <a:t>‌</a:t>
                      </a:r>
                      <a:r>
                        <a:rPr kumimoji="0" lang="fa-IR" sz="1500" b="1" i="0" u="none" strike="noStrike" cap="none" normalizeH="0" baseline="0" dirty="0" smtClean="0">
                          <a:ln>
                            <a:noFill/>
                          </a:ln>
                          <a:solidFill>
                            <a:srgbClr val="000099"/>
                          </a:solidFill>
                          <a:effectLst/>
                          <a:latin typeface="Times New Roman" pitchFamily="18" charset="0"/>
                          <a:ea typeface="Koodak"/>
                          <a:cs typeface="B Zar" pitchFamily="2" charset="-78"/>
                        </a:rPr>
                        <a:t>مند است تا مردم</a:t>
                      </a:r>
                      <a:endParaRPr kumimoji="0" lang="en-US" sz="1500" b="1" i="0" u="none" strike="noStrike" cap="none" normalizeH="0" baseline="0" dirty="0" smtClean="0">
                        <a:ln>
                          <a:noFill/>
                        </a:ln>
                        <a:solidFill>
                          <a:srgbClr val="000099"/>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Char char="-"/>
                        <a:tabLst/>
                      </a:pPr>
                      <a:r>
                        <a:rPr kumimoji="0" lang="fa-IR" sz="1500" b="1" i="0" u="none" strike="noStrike" cap="none" normalizeH="0" baseline="0" dirty="0" smtClean="0">
                          <a:ln>
                            <a:noFill/>
                          </a:ln>
                          <a:solidFill>
                            <a:srgbClr val="000099"/>
                          </a:solidFill>
                          <a:effectLst/>
                          <a:latin typeface="Times New Roman" pitchFamily="18" charset="0"/>
                          <a:ea typeface="Koodak"/>
                          <a:cs typeface="B Zar" pitchFamily="2" charset="-78"/>
                        </a:rPr>
                        <a:t>عدم علاقه</a:t>
                      </a:r>
                      <a:r>
                        <a:rPr kumimoji="0" lang="fa-IR" sz="1500" b="1" i="0" u="none" strike="noStrike" cap="none" normalizeH="0" baseline="0" dirty="0" smtClean="0">
                          <a:ln>
                            <a:noFill/>
                          </a:ln>
                          <a:solidFill>
                            <a:srgbClr val="000099"/>
                          </a:solidFill>
                          <a:effectLst/>
                          <a:latin typeface="Times New Roman" pitchFamily="18" charset="0"/>
                          <a:ea typeface="Nazanin"/>
                          <a:cs typeface="B Zar" pitchFamily="2" charset="-78"/>
                        </a:rPr>
                        <a:t>‌</a:t>
                      </a:r>
                      <a:r>
                        <a:rPr kumimoji="0" lang="fa-IR" sz="1500" b="1" i="0" u="none" strike="noStrike" cap="none" normalizeH="0" baseline="0" dirty="0" smtClean="0">
                          <a:ln>
                            <a:noFill/>
                          </a:ln>
                          <a:solidFill>
                            <a:srgbClr val="000099"/>
                          </a:solidFill>
                          <a:effectLst/>
                          <a:latin typeface="Times New Roman" pitchFamily="18" charset="0"/>
                          <a:ea typeface="Koodak"/>
                          <a:cs typeface="B Zar" pitchFamily="2" charset="-78"/>
                        </a:rPr>
                        <a:t>مندي به استفاده عملي از نظريه</a:t>
                      </a:r>
                      <a:r>
                        <a:rPr kumimoji="0" lang="fa-IR" sz="1500" b="1" i="0" u="none" strike="noStrike" cap="none" normalizeH="0" baseline="0" dirty="0" smtClean="0">
                          <a:ln>
                            <a:noFill/>
                          </a:ln>
                          <a:solidFill>
                            <a:srgbClr val="000099"/>
                          </a:solidFill>
                          <a:effectLst/>
                          <a:latin typeface="Times New Roman" pitchFamily="18" charset="0"/>
                          <a:ea typeface="Nazanin"/>
                          <a:cs typeface="B Zar" pitchFamily="2" charset="-78"/>
                        </a:rPr>
                        <a:t>‌</a:t>
                      </a:r>
                      <a:r>
                        <a:rPr kumimoji="0" lang="fa-IR" sz="1500" b="1" i="0" u="none" strike="noStrike" cap="none" normalizeH="0" baseline="0" dirty="0" smtClean="0">
                          <a:ln>
                            <a:noFill/>
                          </a:ln>
                          <a:solidFill>
                            <a:srgbClr val="000099"/>
                          </a:solidFill>
                          <a:effectLst/>
                          <a:latin typeface="Times New Roman" pitchFamily="18" charset="0"/>
                          <a:ea typeface="Koodak"/>
                          <a:cs typeface="B Zar" pitchFamily="2" charset="-78"/>
                        </a:rPr>
                        <a:t>ها </a:t>
                      </a:r>
                    </a:p>
                    <a:p>
                      <a:pPr marL="0" marR="0" lvl="0" indent="0" algn="justLow" defTabSz="914400" rtl="1" eaLnBrk="0" fontAlgn="base" latinLnBrk="0" hangingPunct="0">
                        <a:lnSpc>
                          <a:spcPct val="100000"/>
                        </a:lnSpc>
                        <a:spcBef>
                          <a:spcPct val="0"/>
                        </a:spcBef>
                        <a:spcAft>
                          <a:spcPct val="0"/>
                        </a:spcAft>
                        <a:buClrTx/>
                        <a:buSzTx/>
                        <a:buFontTx/>
                        <a:buChar char="-"/>
                        <a:tabLst/>
                      </a:pPr>
                      <a:r>
                        <a:rPr kumimoji="0" lang="fa-IR" sz="1500" b="1" i="0" u="none" strike="noStrike" cap="none" normalizeH="0" baseline="0" dirty="0" smtClean="0">
                          <a:ln>
                            <a:noFill/>
                          </a:ln>
                          <a:solidFill>
                            <a:srgbClr val="000099"/>
                          </a:solidFill>
                          <a:effectLst/>
                          <a:latin typeface="Times New Roman" pitchFamily="18" charset="0"/>
                          <a:ea typeface="Koodak"/>
                          <a:cs typeface="B Zar" pitchFamily="2" charset="-78"/>
                        </a:rPr>
                        <a:t> گرايش به علوم پايه و رياضيات</a:t>
                      </a:r>
                      <a:endParaRPr kumimoji="0" lang="en-US" sz="1500" b="1" i="0" u="none" strike="noStrike" cap="none" normalizeH="0" baseline="0" dirty="0" smtClean="0">
                        <a:ln>
                          <a:noFill/>
                        </a:ln>
                        <a:solidFill>
                          <a:srgbClr val="000099"/>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rgbClr val="000099"/>
                          </a:solidFill>
                          <a:effectLst/>
                          <a:latin typeface="Times New Roman" pitchFamily="18" charset="0"/>
                          <a:ea typeface="Koodak"/>
                          <a:cs typeface="B Zar" pitchFamily="2" charset="-78"/>
                        </a:rPr>
                        <a:t>- مايل به كار در حوزه</a:t>
                      </a:r>
                      <a:r>
                        <a:rPr kumimoji="0" lang="fa-IR" sz="1500" b="1" i="0" u="none" strike="noStrike" cap="none" normalizeH="0" baseline="0" dirty="0" smtClean="0">
                          <a:ln>
                            <a:noFill/>
                          </a:ln>
                          <a:solidFill>
                            <a:srgbClr val="000099"/>
                          </a:solidFill>
                          <a:effectLst/>
                          <a:latin typeface="Times New Roman" pitchFamily="18" charset="0"/>
                          <a:ea typeface="Nazanin"/>
                          <a:cs typeface="B Zar" pitchFamily="2" charset="-78"/>
                        </a:rPr>
                        <a:t>‌</a:t>
                      </a:r>
                      <a:r>
                        <a:rPr kumimoji="0" lang="fa-IR" sz="1500" b="1" i="0" u="none" strike="noStrike" cap="none" normalizeH="0" baseline="0" dirty="0" smtClean="0">
                          <a:ln>
                            <a:noFill/>
                          </a:ln>
                          <a:solidFill>
                            <a:srgbClr val="000099"/>
                          </a:solidFill>
                          <a:effectLst/>
                          <a:latin typeface="Times New Roman" pitchFamily="18" charset="0"/>
                          <a:ea typeface="Koodak"/>
                          <a:cs typeface="B Zar" pitchFamily="2" charset="-78"/>
                        </a:rPr>
                        <a:t>هاي علمي، اطلاعاتي، پژوهش و برنامه</a:t>
                      </a:r>
                      <a:r>
                        <a:rPr kumimoji="0" lang="fa-IR" sz="1500" b="1" i="0" u="none" strike="noStrike" cap="none" normalizeH="0" baseline="0" dirty="0" smtClean="0">
                          <a:ln>
                            <a:noFill/>
                          </a:ln>
                          <a:solidFill>
                            <a:srgbClr val="000099"/>
                          </a:solidFill>
                          <a:effectLst/>
                          <a:latin typeface="Times New Roman" pitchFamily="18" charset="0"/>
                          <a:ea typeface="Nazanin"/>
                          <a:cs typeface="B Zar" pitchFamily="2" charset="-78"/>
                        </a:rPr>
                        <a:t>‌</a:t>
                      </a:r>
                      <a:r>
                        <a:rPr kumimoji="0" lang="fa-IR" sz="1500" b="1" i="0" u="none" strike="noStrike" cap="none" normalizeH="0" baseline="0" dirty="0" smtClean="0">
                          <a:ln>
                            <a:noFill/>
                          </a:ln>
                          <a:solidFill>
                            <a:srgbClr val="000099"/>
                          </a:solidFill>
                          <a:effectLst/>
                          <a:latin typeface="Times New Roman" pitchFamily="18" charset="0"/>
                          <a:ea typeface="Koodak"/>
                          <a:cs typeface="B Zar" pitchFamily="2" charset="-78"/>
                        </a:rPr>
                        <a:t>ريزي</a:t>
                      </a:r>
                      <a:endParaRPr kumimoji="0" lang="fa-IR" sz="1500" b="1" i="0" u="none" strike="noStrike" cap="none" normalizeH="0" baseline="0" dirty="0" smtClean="0">
                        <a:ln>
                          <a:noFill/>
                        </a:ln>
                        <a:solidFill>
                          <a:srgbClr val="000099"/>
                        </a:solidFill>
                        <a:effectLst/>
                        <a:latin typeface="Arial" pitchFamily="34" charset="0"/>
                        <a:ea typeface="Koodak"/>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dirty="0" smtClean="0">
                          <a:ln>
                            <a:noFill/>
                          </a:ln>
                          <a:solidFill>
                            <a:srgbClr val="000099"/>
                          </a:solidFill>
                          <a:effectLst/>
                          <a:latin typeface="Times New Roman" pitchFamily="18" charset="0"/>
                          <a:ea typeface="Times New Roman" pitchFamily="18" charset="0"/>
                          <a:cs typeface="B Zar" pitchFamily="2" charset="-78"/>
                        </a:rPr>
                        <a:t>مفهوم‌سازي انتزاعي + مشاهده تاملي</a:t>
                      </a:r>
                      <a:endParaRPr kumimoji="0" lang="fa-IR" sz="1400" b="1" i="0" u="none" strike="noStrike" cap="none" normalizeH="0" baseline="0" dirty="0" smtClean="0">
                        <a:ln>
                          <a:noFill/>
                        </a:ln>
                        <a:solidFill>
                          <a:srgbClr val="000099"/>
                        </a:solidFill>
                        <a:effectLst/>
                        <a:latin typeface="Arial" pitchFamily="34" charset="0"/>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dirty="0" smtClean="0">
                          <a:ln>
                            <a:noFill/>
                          </a:ln>
                          <a:solidFill>
                            <a:srgbClr val="000099"/>
                          </a:solidFill>
                          <a:effectLst/>
                          <a:latin typeface="Times New Roman" pitchFamily="18" charset="0"/>
                          <a:ea typeface="Times New Roman" pitchFamily="18" charset="0"/>
                          <a:cs typeface="B Zar" pitchFamily="2" charset="-78"/>
                        </a:rPr>
                        <a:t>جذب كننده</a:t>
                      </a:r>
                      <a:endParaRPr kumimoji="0" lang="fa-IR" sz="1400" b="1" i="0" u="none" strike="noStrike" cap="none" normalizeH="0" baseline="0" dirty="0" smtClean="0">
                        <a:ln>
                          <a:noFill/>
                        </a:ln>
                        <a:solidFill>
                          <a:srgbClr val="000099"/>
                        </a:solidFill>
                        <a:effectLst/>
                        <a:latin typeface="Arial" pitchFamily="34" charset="0"/>
                        <a:ea typeface="Times New Roman" pitchFamily="18" charset="0"/>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1337810">
                <a:tc>
                  <a:txBody>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1500" b="1" i="0" u="none" strike="noStrike" cap="none" normalizeH="0" baseline="0" dirty="0" smtClean="0">
                          <a:ln>
                            <a:noFill/>
                          </a:ln>
                          <a:solidFill>
                            <a:schemeClr val="tx1"/>
                          </a:solidFill>
                          <a:effectLst/>
                          <a:latin typeface="Times New Roman" pitchFamily="18" charset="0"/>
                          <a:ea typeface="Times New Roman" pitchFamily="18" charset="0"/>
                          <a:cs typeface="B Zar" pitchFamily="2" charset="-78"/>
                        </a:rPr>
                        <a:t>- داشتن بيشترين توانايي در انجام كارها  (علاقه به تجارب دست اول و درگيري در امور چالش‌برانگيز)</a:t>
                      </a:r>
                      <a:endParaRPr kumimoji="0" lang="en-US" sz="1500" b="1" i="0" u="none" strike="noStrike" cap="none" normalizeH="0" baseline="0" dirty="0" smtClean="0">
                        <a:ln>
                          <a:noFill/>
                        </a:ln>
                        <a:solidFill>
                          <a:schemeClr val="tx1"/>
                        </a:solidFill>
                        <a:effectLst/>
                        <a:latin typeface="Times New Roman" pitchFamily="18" charset="0"/>
                        <a:ea typeface="Times New Roman" pitchFamily="18" charset="0"/>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chemeClr val="tx1"/>
                          </a:solidFill>
                          <a:effectLst/>
                          <a:latin typeface="Times New Roman" pitchFamily="18" charset="0"/>
                          <a:ea typeface="Times New Roman" pitchFamily="18" charset="0"/>
                          <a:cs typeface="B Zar" pitchFamily="2" charset="-78"/>
                        </a:rPr>
                        <a:t>- توان انطباق سريع با امور فوري  </a:t>
                      </a:r>
                      <a:endParaRPr kumimoji="0" lang="en-US" sz="1500" b="1" i="0" u="none" strike="noStrike" cap="none" normalizeH="0" baseline="0" dirty="0" smtClean="0">
                        <a:ln>
                          <a:noFill/>
                        </a:ln>
                        <a:solidFill>
                          <a:schemeClr val="tx1"/>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chemeClr val="tx1"/>
                          </a:solidFill>
                          <a:effectLst/>
                          <a:latin typeface="Times New Roman" pitchFamily="18" charset="0"/>
                          <a:ea typeface="Koodak"/>
                          <a:cs typeface="B Zar" pitchFamily="2" charset="-78"/>
                        </a:rPr>
                        <a:t>- مسايل را به صورت شهودي حل مي</a:t>
                      </a:r>
                      <a:r>
                        <a:rPr kumimoji="0" lang="fa-IR" sz="1500" b="1" i="0" u="none" strike="noStrike" cap="none" normalizeH="0" baseline="0" dirty="0" smtClean="0">
                          <a:ln>
                            <a:noFill/>
                          </a:ln>
                          <a:solidFill>
                            <a:schemeClr val="tx1"/>
                          </a:solidFill>
                          <a:effectLst/>
                          <a:latin typeface="Times New Roman" pitchFamily="18" charset="0"/>
                          <a:ea typeface="Nazanin"/>
                          <a:cs typeface="B Zar" pitchFamily="2" charset="-78"/>
                        </a:rPr>
                        <a:t>‌</a:t>
                      </a:r>
                      <a:r>
                        <a:rPr kumimoji="0" lang="fa-IR" sz="1500" b="1" i="0" u="none" strike="noStrike" cap="none" normalizeH="0" baseline="0" dirty="0" smtClean="0">
                          <a:ln>
                            <a:noFill/>
                          </a:ln>
                          <a:solidFill>
                            <a:schemeClr val="tx1"/>
                          </a:solidFill>
                          <a:effectLst/>
                          <a:latin typeface="Times New Roman" pitchFamily="18" charset="0"/>
                          <a:ea typeface="Koodak"/>
                          <a:cs typeface="B Zar" pitchFamily="2" charset="-78"/>
                        </a:rPr>
                        <a:t>كند.</a:t>
                      </a:r>
                      <a:endParaRPr kumimoji="0" lang="en-US" sz="1500" b="1" i="0" u="none" strike="noStrike" cap="none" normalizeH="0" baseline="0" dirty="0" smtClean="0">
                        <a:ln>
                          <a:noFill/>
                        </a:ln>
                        <a:solidFill>
                          <a:schemeClr val="tx1"/>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chemeClr val="tx1"/>
                          </a:solidFill>
                          <a:effectLst/>
                          <a:latin typeface="Times New Roman" pitchFamily="18" charset="0"/>
                          <a:ea typeface="Koodak"/>
                          <a:cs typeface="B Zar" pitchFamily="2" charset="-78"/>
                        </a:rPr>
                        <a:t>- اتكا به ديگران براي كسب اطلاعات </a:t>
                      </a:r>
                      <a:endParaRPr kumimoji="0" lang="en-US" sz="1500" b="1" i="0" u="none" strike="noStrike" cap="none" normalizeH="0" baseline="0" dirty="0" smtClean="0">
                        <a:ln>
                          <a:noFill/>
                        </a:ln>
                        <a:solidFill>
                          <a:schemeClr val="tx1"/>
                        </a:solidFill>
                        <a:effectLst/>
                        <a:latin typeface="Times New Roman" pitchFamily="18" charset="0"/>
                        <a:ea typeface="Koodak"/>
                        <a:cs typeface="B Za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500" b="1" i="0" u="none" strike="noStrike" cap="none" normalizeH="0" baseline="0" dirty="0" smtClean="0">
                          <a:ln>
                            <a:noFill/>
                          </a:ln>
                          <a:solidFill>
                            <a:schemeClr val="tx1"/>
                          </a:solidFill>
                          <a:effectLst/>
                          <a:latin typeface="Times New Roman" pitchFamily="18" charset="0"/>
                          <a:ea typeface="Koodak"/>
                          <a:cs typeface="B Zar" pitchFamily="2" charset="-78"/>
                        </a:rPr>
                        <a:t>- انتخاب مشاغل عملي (بازاريابي و فروشندگي)</a:t>
                      </a:r>
                      <a:endParaRPr kumimoji="0" lang="fa-IR" sz="1500" b="1" i="0" u="none" strike="noStrike" cap="none" normalizeH="0" baseline="0" dirty="0" smtClean="0">
                        <a:ln>
                          <a:noFill/>
                        </a:ln>
                        <a:solidFill>
                          <a:schemeClr val="tx1"/>
                        </a:solidFill>
                        <a:effectLst/>
                        <a:latin typeface="Arial" pitchFamily="34" charset="0"/>
                        <a:ea typeface="Koodak"/>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dirty="0" smtClean="0">
                          <a:ln>
                            <a:noFill/>
                          </a:ln>
                          <a:solidFill>
                            <a:schemeClr val="tx1"/>
                          </a:solidFill>
                          <a:effectLst/>
                          <a:latin typeface="Times New Roman" pitchFamily="18" charset="0"/>
                          <a:ea typeface="Times New Roman" pitchFamily="18" charset="0"/>
                          <a:cs typeface="B Zar" pitchFamily="2" charset="-78"/>
                        </a:rPr>
                        <a:t>تجربه عيني + آزمايشگري فعال</a:t>
                      </a:r>
                      <a:endParaRPr kumimoji="0" lang="fa-IR" sz="14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dirty="0" smtClean="0">
                          <a:ln>
                            <a:noFill/>
                          </a:ln>
                          <a:solidFill>
                            <a:schemeClr val="tx1"/>
                          </a:solidFill>
                          <a:effectLst/>
                          <a:latin typeface="Times New Roman" pitchFamily="18" charset="0"/>
                          <a:ea typeface="Times New Roman" pitchFamily="18" charset="0"/>
                          <a:cs typeface="B Zar" pitchFamily="2" charset="-78"/>
                        </a:rPr>
                        <a:t>انطباق يابنده</a:t>
                      </a:r>
                      <a:endParaRPr kumimoji="0" lang="fa-IR" sz="14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522759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5222"/>
                                        </p:tgtEl>
                                        <p:attrNameLst>
                                          <p:attrName>style.visibility</p:attrName>
                                        </p:attrNameLst>
                                      </p:cBhvr>
                                      <p:to>
                                        <p:strVal val="visible"/>
                                      </p:to>
                                    </p:set>
                                    <p:animEffect transition="in" filter="blinds(horizontal)">
                                      <p:cBhvr>
                                        <p:cTn id="7" dur="500"/>
                                        <p:tgtEl>
                                          <p:spTgt spid="175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0000"/>
                </a:solidFill>
                <a:cs typeface="0 Nazanin Bold" pitchFamily="2" charset="-78"/>
              </a:rPr>
              <a:t>سبک های محیطی،هیجانی،جامعه شناسی،فیزیولوژیکی و روانشناختی</a:t>
            </a:r>
            <a:r>
              <a:rPr lang="fa-IR" dirty="0" smtClean="0"/>
              <a:t>:</a:t>
            </a:r>
            <a:endParaRPr lang="en-US" dirty="0"/>
          </a:p>
        </p:txBody>
      </p:sp>
      <p:sp>
        <p:nvSpPr>
          <p:cNvPr id="3" name="Content Placeholder 2"/>
          <p:cNvSpPr>
            <a:spLocks noGrp="1"/>
          </p:cNvSpPr>
          <p:nvPr>
            <p:ph sz="quarter" idx="1"/>
          </p:nvPr>
        </p:nvSpPr>
        <p:spPr/>
        <p:txBody>
          <a:bodyPr>
            <a:normAutofit lnSpcReduction="10000"/>
          </a:bodyPr>
          <a:lstStyle/>
          <a:p>
            <a:pPr marL="0" indent="0" algn="r" rtl="1">
              <a:buNone/>
            </a:pPr>
            <a:r>
              <a:rPr lang="fa-IR" dirty="0" smtClean="0">
                <a:cs typeface="0 Nazanin Bold" pitchFamily="2" charset="-78"/>
              </a:rPr>
              <a:t>این الگو شامل 21 عنصراست، که در 5 متغیر یا محرک دسته بندی شده اند که البته هیچیک از دانش آموزان از همه این 21 عنصر تاثیر نمی پذیرند و غالب دانش آموزان تحت تاثیر 6 تا 14 عنصر قرار گیرند.</a:t>
            </a:r>
          </a:p>
          <a:p>
            <a:pPr marL="0" indent="0" algn="r" rtl="1">
              <a:buNone/>
            </a:pPr>
            <a:r>
              <a:rPr lang="fa-IR" dirty="0" smtClean="0">
                <a:cs typeface="0 Nazanin Bold" pitchFamily="2" charset="-78"/>
              </a:rPr>
              <a:t>                           </a:t>
            </a:r>
            <a:r>
              <a:rPr lang="fa-IR" dirty="0" smtClean="0">
                <a:solidFill>
                  <a:srgbClr val="0070C0"/>
                </a:solidFill>
                <a:cs typeface="0 Nazanin Bold" pitchFamily="2" charset="-78"/>
              </a:rPr>
              <a:t>1.صدا(در سکوت و بعضی با موسیقی)</a:t>
            </a:r>
          </a:p>
          <a:p>
            <a:pPr marL="0" indent="0" algn="r" rtl="1">
              <a:buNone/>
            </a:pPr>
            <a:r>
              <a:rPr lang="fa-IR" dirty="0" smtClean="0">
                <a:solidFill>
                  <a:srgbClr val="0070C0"/>
                </a:solidFill>
                <a:cs typeface="0 Nazanin Bold" pitchFamily="2" charset="-78"/>
              </a:rPr>
              <a:t>متغیر محیطی     2.نور(در روشنایی شدید یا روشنایی ملایم)</a:t>
            </a:r>
          </a:p>
          <a:p>
            <a:pPr marL="0" indent="0" algn="r" rtl="1">
              <a:buNone/>
            </a:pPr>
            <a:r>
              <a:rPr lang="fa-IR" dirty="0">
                <a:solidFill>
                  <a:srgbClr val="0070C0"/>
                </a:solidFill>
                <a:cs typeface="0 Nazanin Bold" pitchFamily="2" charset="-78"/>
              </a:rPr>
              <a:t> </a:t>
            </a:r>
            <a:r>
              <a:rPr lang="fa-IR" dirty="0" smtClean="0">
                <a:solidFill>
                  <a:srgbClr val="0070C0"/>
                </a:solidFill>
                <a:cs typeface="0 Nazanin Bold" pitchFamily="2" charset="-78"/>
              </a:rPr>
              <a:t>                         3.دما(در محیط گرم یا سرد)</a:t>
            </a:r>
          </a:p>
          <a:p>
            <a:pPr marL="0" indent="0" algn="r" rtl="1">
              <a:buNone/>
            </a:pPr>
            <a:r>
              <a:rPr lang="fa-IR" dirty="0">
                <a:solidFill>
                  <a:srgbClr val="0070C0"/>
                </a:solidFill>
                <a:cs typeface="0 Nazanin Bold" pitchFamily="2" charset="-78"/>
              </a:rPr>
              <a:t> </a:t>
            </a:r>
            <a:r>
              <a:rPr lang="fa-IR" dirty="0" smtClean="0">
                <a:solidFill>
                  <a:srgbClr val="0070C0"/>
                </a:solidFill>
                <a:cs typeface="0 Nazanin Bold" pitchFamily="2" charset="-78"/>
              </a:rPr>
              <a:t>                         4.طرح(مکان های یادگیری، نشستن، دراز کشیدن)</a:t>
            </a:r>
          </a:p>
          <a:p>
            <a:pPr marL="0" indent="0" algn="r" rtl="1">
              <a:buNone/>
            </a:pPr>
            <a:r>
              <a:rPr lang="fa-IR" dirty="0" smtClean="0">
                <a:solidFill>
                  <a:srgbClr val="7030A0"/>
                </a:solidFill>
                <a:cs typeface="0 Nazanin Bold" pitchFamily="2" charset="-78"/>
              </a:rPr>
              <a:t>                           1.انگیزش(انگیزش درونی یا بیرونی)</a:t>
            </a:r>
          </a:p>
          <a:p>
            <a:pPr marL="0" indent="0" algn="r" rtl="1">
              <a:buNone/>
            </a:pPr>
            <a:r>
              <a:rPr lang="fa-IR" dirty="0" smtClean="0">
                <a:solidFill>
                  <a:srgbClr val="7030A0"/>
                </a:solidFill>
                <a:cs typeface="0 Nazanin Bold" pitchFamily="2" charset="-78"/>
              </a:rPr>
              <a:t>متغیر هیجانی     2.پشتکار(انجام تکلیف خود یا یاداور شدن)</a:t>
            </a:r>
          </a:p>
          <a:p>
            <a:pPr marL="0" indent="0" algn="r" rtl="1">
              <a:buNone/>
            </a:pPr>
            <a:r>
              <a:rPr lang="fa-IR" dirty="0">
                <a:solidFill>
                  <a:srgbClr val="7030A0"/>
                </a:solidFill>
                <a:cs typeface="0 Nazanin Bold" pitchFamily="2" charset="-78"/>
              </a:rPr>
              <a:t> </a:t>
            </a:r>
            <a:r>
              <a:rPr lang="fa-IR" dirty="0" smtClean="0">
                <a:solidFill>
                  <a:srgbClr val="7030A0"/>
                </a:solidFill>
                <a:cs typeface="0 Nazanin Bold" pitchFamily="2" charset="-78"/>
              </a:rPr>
              <a:t>                         3.مسئولیت(انجام مسئولیت ها یا انجام ندادن ان)</a:t>
            </a:r>
          </a:p>
          <a:p>
            <a:pPr marL="0" indent="0" algn="r" rtl="1">
              <a:buNone/>
            </a:pPr>
            <a:r>
              <a:rPr lang="fa-IR" dirty="0">
                <a:solidFill>
                  <a:srgbClr val="7030A0"/>
                </a:solidFill>
                <a:cs typeface="0 Nazanin Bold" pitchFamily="2" charset="-78"/>
              </a:rPr>
              <a:t> </a:t>
            </a:r>
            <a:r>
              <a:rPr lang="fa-IR" dirty="0" smtClean="0">
                <a:solidFill>
                  <a:srgbClr val="7030A0"/>
                </a:solidFill>
                <a:cs typeface="0 Nazanin Bold" pitchFamily="2" charset="-78"/>
              </a:rPr>
              <a:t>                         4.ساختار(تکیه به راهنمایی معلم یا تکیه بر خود)</a:t>
            </a:r>
          </a:p>
        </p:txBody>
      </p:sp>
      <p:sp>
        <p:nvSpPr>
          <p:cNvPr id="4" name="Right Brace 3"/>
          <p:cNvSpPr/>
          <p:nvPr/>
        </p:nvSpPr>
        <p:spPr>
          <a:xfrm>
            <a:off x="6858000" y="2667000"/>
            <a:ext cx="228600" cy="1676400"/>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8" name="Right Brace 7"/>
          <p:cNvSpPr/>
          <p:nvPr/>
        </p:nvSpPr>
        <p:spPr>
          <a:xfrm>
            <a:off x="6858000" y="4645539"/>
            <a:ext cx="228600" cy="1524000"/>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97351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202362"/>
          </a:xfrm>
        </p:spPr>
        <p:txBody>
          <a:bodyPr/>
          <a:lstStyle/>
          <a:p>
            <a:endParaRPr lang="en-US" dirty="0"/>
          </a:p>
        </p:txBody>
      </p:sp>
      <p:sp>
        <p:nvSpPr>
          <p:cNvPr id="3" name="Content Placeholder 2"/>
          <p:cNvSpPr>
            <a:spLocks noGrp="1"/>
          </p:cNvSpPr>
          <p:nvPr>
            <p:ph sz="quarter" idx="1"/>
          </p:nvPr>
        </p:nvSpPr>
        <p:spPr>
          <a:xfrm>
            <a:off x="457200" y="304800"/>
            <a:ext cx="7467600" cy="6169152"/>
          </a:xfrm>
        </p:spPr>
        <p:txBody>
          <a:bodyPr>
            <a:normAutofit lnSpcReduction="10000"/>
          </a:bodyPr>
          <a:lstStyle/>
          <a:p>
            <a:pPr marL="0" indent="0" algn="r" rtl="1">
              <a:buNone/>
            </a:pPr>
            <a:r>
              <a:rPr lang="fa-IR" dirty="0" smtClean="0">
                <a:solidFill>
                  <a:srgbClr val="0070C0"/>
                </a:solidFill>
                <a:cs typeface="0 Nazanin Bold" pitchFamily="2" charset="-78"/>
              </a:rPr>
              <a:t>                       1.خود(یادگیری به تنهایی)</a:t>
            </a:r>
          </a:p>
          <a:p>
            <a:pPr marL="0" indent="0" algn="r" rtl="1">
              <a:buNone/>
            </a:pPr>
            <a:r>
              <a:rPr lang="fa-IR" dirty="0">
                <a:solidFill>
                  <a:srgbClr val="0070C0"/>
                </a:solidFill>
                <a:cs typeface="0 Nazanin Bold" pitchFamily="2" charset="-78"/>
              </a:rPr>
              <a:t> </a:t>
            </a:r>
            <a:r>
              <a:rPr lang="fa-IR" dirty="0" smtClean="0">
                <a:solidFill>
                  <a:srgbClr val="0070C0"/>
                </a:solidFill>
                <a:cs typeface="0 Nazanin Bold" pitchFamily="2" charset="-78"/>
              </a:rPr>
              <a:t>                     2.زوج(یادگیری تنها با یک دوست صمیمی)</a:t>
            </a:r>
          </a:p>
          <a:p>
            <a:pPr marL="0" indent="0" algn="r" rtl="1">
              <a:buNone/>
            </a:pPr>
            <a:r>
              <a:rPr lang="fa-IR" dirty="0" smtClean="0">
                <a:solidFill>
                  <a:srgbClr val="0070C0"/>
                </a:solidFill>
                <a:cs typeface="0 Nazanin Bold" pitchFamily="2" charset="-78"/>
              </a:rPr>
              <a:t>متغیرجامعه    3.دوستان(یادگیری با دوستان بیشتر)</a:t>
            </a:r>
          </a:p>
          <a:p>
            <a:pPr marL="0" indent="0" algn="r" rtl="1">
              <a:buNone/>
            </a:pPr>
            <a:r>
              <a:rPr lang="fa-IR" dirty="0" smtClean="0">
                <a:solidFill>
                  <a:srgbClr val="0070C0"/>
                </a:solidFill>
                <a:cs typeface="0 Nazanin Bold" pitchFamily="2" charset="-78"/>
              </a:rPr>
              <a:t>شناسی:         4.گروه(یادگیری در گروهای بزرگ)</a:t>
            </a:r>
          </a:p>
          <a:p>
            <a:pPr marL="0" indent="0" algn="r" rtl="1">
              <a:buNone/>
            </a:pPr>
            <a:r>
              <a:rPr lang="fa-IR" dirty="0">
                <a:solidFill>
                  <a:srgbClr val="0070C0"/>
                </a:solidFill>
                <a:cs typeface="0 Nazanin Bold" pitchFamily="2" charset="-78"/>
              </a:rPr>
              <a:t> </a:t>
            </a:r>
            <a:r>
              <a:rPr lang="fa-IR" dirty="0" smtClean="0">
                <a:solidFill>
                  <a:srgbClr val="0070C0"/>
                </a:solidFill>
                <a:cs typeface="0 Nazanin Bold" pitchFamily="2" charset="-78"/>
              </a:rPr>
              <a:t>                     5.بزرگسال(یادگیری با بزرگسال،والدین)</a:t>
            </a:r>
          </a:p>
          <a:p>
            <a:pPr marL="0" indent="0" algn="r" rtl="1">
              <a:buNone/>
            </a:pPr>
            <a:r>
              <a:rPr lang="fa-IR" dirty="0" smtClean="0">
                <a:solidFill>
                  <a:srgbClr val="0070C0"/>
                </a:solidFill>
                <a:cs typeface="0 Nazanin Bold" pitchFamily="2" charset="-78"/>
              </a:rPr>
              <a:t>                      6.تنوع(یادگیری در همه گروه ها)</a:t>
            </a:r>
          </a:p>
          <a:p>
            <a:pPr marL="0" indent="0" algn="r" rtl="1">
              <a:buNone/>
            </a:pPr>
            <a:r>
              <a:rPr lang="fa-IR" dirty="0" smtClean="0">
                <a:solidFill>
                  <a:schemeClr val="accent5">
                    <a:lumMod val="50000"/>
                  </a:schemeClr>
                </a:solidFill>
                <a:cs typeface="0 Nazanin Bold" pitchFamily="2" charset="-78"/>
              </a:rPr>
              <a:t>                     1.ادراکی(شنیداری،دیداری،بساوشی،جنبشی)</a:t>
            </a:r>
          </a:p>
          <a:p>
            <a:pPr marL="0" indent="0" algn="r" rtl="1">
              <a:buNone/>
            </a:pPr>
            <a:r>
              <a:rPr lang="fa-IR" dirty="0" smtClean="0">
                <a:solidFill>
                  <a:schemeClr val="accent5">
                    <a:lumMod val="50000"/>
                  </a:schemeClr>
                </a:solidFill>
                <a:cs typeface="0 Nazanin Bold" pitchFamily="2" charset="-78"/>
              </a:rPr>
              <a:t>متغیرفیزیو   2.خوردن و آشامیدن(عادت به خوردن یا هیچ نخوردن)</a:t>
            </a:r>
          </a:p>
          <a:p>
            <a:pPr marL="0" indent="0" algn="r" rtl="1">
              <a:buNone/>
            </a:pPr>
            <a:r>
              <a:rPr lang="fa-IR" dirty="0" smtClean="0">
                <a:solidFill>
                  <a:schemeClr val="accent5">
                    <a:lumMod val="50000"/>
                  </a:schemeClr>
                </a:solidFill>
                <a:cs typeface="0 Nazanin Bold" pitchFamily="2" charset="-78"/>
              </a:rPr>
              <a:t>لوژیکی:       3.زمان(زمان یادگیری)</a:t>
            </a:r>
            <a:endParaRPr lang="fa-IR" dirty="0">
              <a:solidFill>
                <a:schemeClr val="accent5">
                  <a:lumMod val="50000"/>
                </a:schemeClr>
              </a:solidFill>
              <a:cs typeface="0 Nazanin Bold" pitchFamily="2" charset="-78"/>
            </a:endParaRPr>
          </a:p>
          <a:p>
            <a:pPr marL="0" indent="0" algn="r" rtl="1">
              <a:buNone/>
            </a:pPr>
            <a:r>
              <a:rPr lang="fa-IR" dirty="0" smtClean="0">
                <a:solidFill>
                  <a:schemeClr val="accent5">
                    <a:lumMod val="50000"/>
                  </a:schemeClr>
                </a:solidFill>
                <a:cs typeface="0 Nazanin Bold" pitchFamily="2" charset="-78"/>
              </a:rPr>
              <a:t>                    4.تحرک(حرکت کردن، ایستادن یا تکان نخوردن)</a:t>
            </a:r>
          </a:p>
          <a:p>
            <a:pPr marL="0" indent="0" algn="r" rtl="1">
              <a:buNone/>
            </a:pPr>
            <a:r>
              <a:rPr lang="fa-IR" dirty="0" smtClean="0">
                <a:solidFill>
                  <a:srgbClr val="002060"/>
                </a:solidFill>
                <a:cs typeface="0 Nazanin Bold" pitchFamily="2" charset="-78"/>
              </a:rPr>
              <a:t>                     1.پردازش کلی-تحلیلی(یادگیری کلی و جزیی)</a:t>
            </a:r>
          </a:p>
          <a:p>
            <a:pPr marL="0" indent="0" algn="r" rtl="1">
              <a:buNone/>
            </a:pPr>
            <a:r>
              <a:rPr lang="fa-IR" dirty="0" smtClean="0">
                <a:solidFill>
                  <a:srgbClr val="002060"/>
                </a:solidFill>
                <a:cs typeface="0 Nazanin Bold" pitchFamily="2" charset="-78"/>
              </a:rPr>
              <a:t>متغیرروان    2.تکانشی-تاملی(توضیح داده شد)</a:t>
            </a:r>
          </a:p>
          <a:p>
            <a:pPr marL="0" indent="0" algn="r" rtl="1">
              <a:buNone/>
            </a:pPr>
            <a:r>
              <a:rPr lang="fa-IR" dirty="0" smtClean="0">
                <a:solidFill>
                  <a:srgbClr val="002060"/>
                </a:solidFill>
                <a:cs typeface="0 Nazanin Bold" pitchFamily="2" charset="-78"/>
              </a:rPr>
              <a:t>شناختی:      3. نیمکره معز(استفاده از یکی از نیمکره های مغز)                                                                                                                         .</a:t>
            </a:r>
          </a:p>
        </p:txBody>
      </p:sp>
      <p:sp>
        <p:nvSpPr>
          <p:cNvPr id="4" name="Right Brace 3"/>
          <p:cNvSpPr/>
          <p:nvPr/>
        </p:nvSpPr>
        <p:spPr>
          <a:xfrm>
            <a:off x="6934200" y="685800"/>
            <a:ext cx="209550" cy="2257426"/>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5" name="Right Brace 4"/>
          <p:cNvSpPr/>
          <p:nvPr/>
        </p:nvSpPr>
        <p:spPr>
          <a:xfrm>
            <a:off x="7143750" y="3247030"/>
            <a:ext cx="104775" cy="1600200"/>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6" name="Right Brace 5"/>
          <p:cNvSpPr/>
          <p:nvPr/>
        </p:nvSpPr>
        <p:spPr>
          <a:xfrm>
            <a:off x="7143750" y="5025654"/>
            <a:ext cx="157163" cy="1066800"/>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624752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66186" y="4527314"/>
            <a:ext cx="4514850" cy="1143000"/>
          </a:xfrm>
        </p:spPr>
        <p:txBody>
          <a:bodyPr/>
          <a:lstStyle/>
          <a:p>
            <a:pPr algn="r"/>
            <a:r>
              <a:rPr lang="fa-IR" dirty="0" smtClean="0"/>
              <a:t>سبک های یادگیری</a:t>
            </a:r>
            <a:endParaRPr lang="en-US" dirty="0"/>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t="16793" b="16793"/>
          <a:stretch>
            <a:fillRect/>
          </a:stretch>
        </p:blipFill>
        <p:spPr>
          <a:xfrm>
            <a:off x="289171" y="671514"/>
            <a:ext cx="5092574" cy="2669531"/>
          </a:xfrm>
        </p:spPr>
      </p:pic>
      <p:sp>
        <p:nvSpPr>
          <p:cNvPr id="8" name="Picture Placeholder 5"/>
          <p:cNvSpPr txBox="1">
            <a:spLocks/>
          </p:cNvSpPr>
          <p:nvPr/>
        </p:nvSpPr>
        <p:spPr>
          <a:xfrm>
            <a:off x="508001" y="671513"/>
            <a:ext cx="6447501" cy="3845718"/>
          </a:xfrm>
          <a:prstGeom prst="rect">
            <a:avLst/>
          </a:prstGeom>
        </p:spPr>
      </p:sp>
    </p:spTree>
    <p:extLst>
      <p:ext uri="{BB962C8B-B14F-4D97-AF65-F5344CB8AC3E}">
        <p14:creationId xmlns:p14="http://schemas.microsoft.com/office/powerpoint/2010/main" val="19477546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695" y="624112"/>
            <a:ext cx="6683765" cy="5903439"/>
          </a:xfrm>
        </p:spPr>
        <p:txBody>
          <a:bodyPr>
            <a:noAutofit/>
          </a:bodyPr>
          <a:lstStyle/>
          <a:p>
            <a:pPr algn="r"/>
            <a:r>
              <a:rPr lang="fa-IR" sz="2000" dirty="0" smtClean="0">
                <a:cs typeface="B Nazanin" panose="00000400000000000000" pitchFamily="2" charset="-78"/>
              </a:rPr>
              <a:t>1) </a:t>
            </a:r>
            <a:r>
              <a:rPr lang="fa-IR" sz="2000" dirty="0">
                <a:cs typeface="B Nazanin" panose="00000400000000000000" pitchFamily="2" charset="-78"/>
              </a:rPr>
              <a:t>سبک یادگیری </a:t>
            </a:r>
            <a:r>
              <a:rPr lang="fa-IR" sz="2000" dirty="0" smtClean="0">
                <a:cs typeface="B Nazanin" panose="00000400000000000000" pitchFamily="2" charset="-78"/>
              </a:rPr>
              <a:t>دیداری</a:t>
            </a:r>
            <a:r>
              <a:rPr lang="fa-IR" sz="2000" dirty="0">
                <a:cs typeface="B Nazanin" panose="00000400000000000000" pitchFamily="2" charset="-78"/>
              </a:rPr>
              <a:t/>
            </a:r>
            <a:br>
              <a:rPr lang="fa-IR" sz="2000" dirty="0">
                <a:cs typeface="B Nazanin" panose="00000400000000000000" pitchFamily="2" charset="-78"/>
              </a:rPr>
            </a:br>
            <a:r>
              <a:rPr lang="fa-IR" sz="2000" dirty="0">
                <a:cs typeface="B Nazanin" panose="00000400000000000000" pitchFamily="2" charset="-78"/>
              </a:rPr>
              <a:t>۶۵ درصد جمعیت را شامل می گـردد. خــصوصیات این نوع افراد به قرار زیر است</a:t>
            </a:r>
            <a:r>
              <a:rPr lang="fa-IR" sz="2000" dirty="0" smtClean="0">
                <a:cs typeface="B Nazanin" panose="00000400000000000000" pitchFamily="2" charset="-78"/>
              </a:rPr>
              <a:t>:</a:t>
            </a:r>
            <a:br>
              <a:rPr lang="fa-IR" sz="2000" dirty="0" smtClean="0">
                <a:cs typeface="B Nazanin" panose="00000400000000000000" pitchFamily="2" charset="-78"/>
              </a:rPr>
            </a:br>
            <a:r>
              <a:rPr lang="fa-IR" sz="2000" dirty="0" smtClean="0">
                <a:cs typeface="B Nazanin" panose="00000400000000000000" pitchFamily="2" charset="-78"/>
              </a:rPr>
              <a:t> </a:t>
            </a:r>
            <a:r>
              <a:rPr lang="fa-IR" sz="2000" dirty="0">
                <a:cs typeface="B Nazanin" panose="00000400000000000000" pitchFamily="2" charset="-78"/>
              </a:rPr>
              <a:t/>
            </a:r>
            <a:br>
              <a:rPr lang="fa-IR" sz="2000" dirty="0">
                <a:cs typeface="B Nazanin" panose="00000400000000000000" pitchFamily="2" charset="-78"/>
              </a:rPr>
            </a:br>
            <a:r>
              <a:rPr lang="fa-IR" sz="2000" dirty="0">
                <a:cs typeface="B Nazanin" panose="00000400000000000000" pitchFamily="2" charset="-78"/>
              </a:rPr>
              <a:t>* بـا مشـاهـده و تـرکیـب تـصـاویـر بـا اطلاعات، اطلاعات را بخاطر می سپارند. </a:t>
            </a:r>
            <a:br>
              <a:rPr lang="fa-IR" sz="2000" dirty="0">
                <a:cs typeface="B Nazanin" panose="00000400000000000000" pitchFamily="2" charset="-78"/>
              </a:rPr>
            </a:br>
            <a:r>
              <a:rPr lang="fa-IR" sz="2000" dirty="0">
                <a:cs typeface="B Nazanin" panose="00000400000000000000" pitchFamily="2" charset="-78"/>
              </a:rPr>
              <a:t>* بـرای بـرقـراری ارتـبـاط با دیگران و همچنین سازماندهی اطلاعات از تصاویر، نقشه ها و نمودارها استفاده می کنند. </a:t>
            </a:r>
            <a:br>
              <a:rPr lang="fa-IR" sz="2000" dirty="0">
                <a:cs typeface="B Nazanin" panose="00000400000000000000" pitchFamily="2" charset="-78"/>
              </a:rPr>
            </a:br>
            <a:r>
              <a:rPr lang="fa-IR" sz="2000" dirty="0">
                <a:cs typeface="B Nazanin" panose="00000400000000000000" pitchFamily="2" charset="-78"/>
              </a:rPr>
              <a:t>* مـعـمـولا بـرای بـه خـاطـر آوردن مطـلبی چشمان خود را برای تجسم آن در ذهن خود می بندند. </a:t>
            </a:r>
            <a:br>
              <a:rPr lang="fa-IR" sz="2000" dirty="0">
                <a:cs typeface="B Nazanin" panose="00000400000000000000" pitchFamily="2" charset="-78"/>
              </a:rPr>
            </a:br>
            <a:r>
              <a:rPr lang="fa-IR" sz="2000" dirty="0">
                <a:cs typeface="B Nazanin" panose="00000400000000000000" pitchFamily="2" charset="-78"/>
              </a:rPr>
              <a:t>* معمولا افرادی مرتب و منظمی می باشند. </a:t>
            </a:r>
            <a:br>
              <a:rPr lang="fa-IR" sz="2000" dirty="0">
                <a:cs typeface="B Nazanin" panose="00000400000000000000" pitchFamily="2" charset="-78"/>
              </a:rPr>
            </a:br>
            <a:r>
              <a:rPr lang="fa-IR" sz="2000" dirty="0">
                <a:cs typeface="B Nazanin" panose="00000400000000000000" pitchFamily="2" charset="-78"/>
              </a:rPr>
              <a:t>* اینگونه افراد در تجسم اشیاء، طرحها و نتایج در ذهن خود توانا می باشند.</a:t>
            </a:r>
            <a:br>
              <a:rPr lang="fa-IR" sz="2000" dirty="0">
                <a:cs typeface="B Nazanin" panose="00000400000000000000" pitchFamily="2" charset="-78"/>
              </a:rPr>
            </a:br>
            <a:r>
              <a:rPr lang="fa-IR" sz="2000" dirty="0">
                <a:cs typeface="B Nazanin" panose="00000400000000000000" pitchFamily="2" charset="-78"/>
              </a:rPr>
              <a:t>* معمولا در کلاس درس نیمکتهای ردیف جلو را اشغال می کنند. </a:t>
            </a:r>
            <a:br>
              <a:rPr lang="fa-IR" sz="2000" dirty="0">
                <a:cs typeface="B Nazanin" panose="00000400000000000000" pitchFamily="2" charset="-78"/>
              </a:rPr>
            </a:br>
            <a:r>
              <a:rPr lang="fa-IR" sz="2000" dirty="0">
                <a:cs typeface="B Nazanin" panose="00000400000000000000" pitchFamily="2" charset="-78"/>
              </a:rPr>
              <a:t>* تمایل به برداشتن یادداشت های مفصل و با جزئیات فراوان دارند. </a:t>
            </a:r>
            <a:br>
              <a:rPr lang="fa-IR" sz="2000" dirty="0">
                <a:cs typeface="B Nazanin" panose="00000400000000000000" pitchFamily="2" charset="-78"/>
              </a:rPr>
            </a:br>
            <a:r>
              <a:rPr lang="fa-IR" sz="2000" dirty="0">
                <a:cs typeface="B Nazanin" panose="00000400000000000000" pitchFamily="2" charset="-78"/>
              </a:rPr>
              <a:t>* جذب کتابهای مصور میگردند. </a:t>
            </a:r>
            <a:br>
              <a:rPr lang="fa-IR" sz="2000" dirty="0">
                <a:cs typeface="B Nazanin" panose="00000400000000000000" pitchFamily="2" charset="-78"/>
              </a:rPr>
            </a:br>
            <a:r>
              <a:rPr lang="fa-IR" sz="2000" dirty="0">
                <a:cs typeface="B Nazanin" panose="00000400000000000000" pitchFamily="2" charset="-78"/>
              </a:rPr>
              <a:t>* در بخاطر آوردن لطیفه ها مشکل دارند. </a:t>
            </a:r>
            <a:br>
              <a:rPr lang="fa-IR" sz="2000" dirty="0">
                <a:cs typeface="B Nazanin" panose="00000400000000000000" pitchFamily="2" charset="-78"/>
              </a:rPr>
            </a:br>
            <a:r>
              <a:rPr lang="fa-IR" sz="2000" dirty="0">
                <a:cs typeface="B Nazanin" panose="00000400000000000000" pitchFamily="2" charset="-78"/>
              </a:rPr>
              <a:t>* برای برجسته ساختن نکات کلیدی از ماژیکهای با رنگ روشن استفاده می کنند. </a:t>
            </a: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endParaRPr lang="en-US" sz="2400" dirty="0">
              <a:cs typeface="B Nazanin" panose="00000400000000000000" pitchFamily="2" charset="-78"/>
            </a:endParaRPr>
          </a:p>
        </p:txBody>
      </p:sp>
    </p:spTree>
    <p:extLst>
      <p:ext uri="{BB962C8B-B14F-4D97-AF65-F5344CB8AC3E}">
        <p14:creationId xmlns:p14="http://schemas.microsoft.com/office/powerpoint/2010/main" val="1733057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695" y="624112"/>
            <a:ext cx="6683765" cy="5930599"/>
          </a:xfrm>
        </p:spPr>
        <p:txBody>
          <a:bodyPr>
            <a:normAutofit/>
          </a:bodyPr>
          <a:lstStyle/>
          <a:p>
            <a:pPr algn="r"/>
            <a:r>
              <a:rPr lang="fa-IR" sz="4000" dirty="0">
                <a:cs typeface="B Nazanin" panose="00000400000000000000" pitchFamily="2" charset="-78"/>
              </a:rPr>
              <a:t>تکنیک های </a:t>
            </a:r>
            <a:r>
              <a:rPr lang="fa-IR" sz="4000" dirty="0" smtClean="0">
                <a:cs typeface="B Nazanin" panose="00000400000000000000" pitchFamily="2" charset="-78"/>
              </a:rPr>
              <a:t>یادگیری</a:t>
            </a:r>
            <a:r>
              <a:rPr lang="fa-IR" sz="2800" dirty="0" smtClean="0">
                <a:cs typeface="B Nazanin" panose="00000400000000000000" pitchFamily="2" charset="-78"/>
              </a:rPr>
              <a:t/>
            </a:r>
            <a:br>
              <a:rPr lang="fa-IR" sz="2800" dirty="0" smtClean="0">
                <a:cs typeface="B Nazanin" panose="00000400000000000000" pitchFamily="2" charset="-78"/>
              </a:rPr>
            </a:b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۱- در روند آموزش از رنگها، تصاویر، اشکال، نمادها، اسلایدها و جداول استفاده </a:t>
            </a:r>
            <a:r>
              <a:rPr lang="fa-IR" sz="2800" dirty="0" smtClean="0">
                <a:cs typeface="B Nazanin" panose="00000400000000000000" pitchFamily="2" charset="-78"/>
              </a:rPr>
              <a:t>کنند.</a:t>
            </a: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۲- </a:t>
            </a:r>
            <a:r>
              <a:rPr lang="fa-IR" sz="2800" dirty="0" smtClean="0">
                <a:cs typeface="B Nazanin" panose="00000400000000000000" pitchFamily="2" charset="-78"/>
              </a:rPr>
              <a:t>باید برای </a:t>
            </a:r>
            <a:r>
              <a:rPr lang="fa-IR" sz="2800" dirty="0">
                <a:cs typeface="B Nazanin" panose="00000400000000000000" pitchFamily="2" charset="-78"/>
              </a:rPr>
              <a:t>یادگیری بهتر به حرکات و چهره آموزگار نگاه </a:t>
            </a:r>
            <a:r>
              <a:rPr lang="fa-IR" sz="2800" dirty="0" smtClean="0">
                <a:cs typeface="B Nazanin" panose="00000400000000000000" pitchFamily="2" charset="-78"/>
              </a:rPr>
              <a:t>کنند.</a:t>
            </a:r>
            <a:r>
              <a:rPr lang="fa-IR" sz="2800" dirty="0">
                <a:cs typeface="B Nazanin" panose="00000400000000000000" pitchFamily="2" charset="-78"/>
              </a:rPr>
              <a:t/>
            </a:r>
            <a:br>
              <a:rPr lang="fa-IR" sz="2800" dirty="0">
                <a:cs typeface="B Nazanin" panose="00000400000000000000" pitchFamily="2" charset="-78"/>
              </a:rPr>
            </a:br>
            <a:r>
              <a:rPr lang="fa-IR" sz="2800" dirty="0" smtClean="0">
                <a:cs typeface="B Nazanin" panose="00000400000000000000" pitchFamily="2" charset="-78"/>
              </a:rPr>
              <a:t>۳-باید یک </a:t>
            </a:r>
            <a:r>
              <a:rPr lang="fa-IR" sz="2800" dirty="0">
                <a:cs typeface="B Nazanin" panose="00000400000000000000" pitchFamily="2" charset="-78"/>
              </a:rPr>
              <a:t>محیط آرام و بدون سرو صدا را برای مطالعه </a:t>
            </a:r>
            <a:r>
              <a:rPr lang="fa-IR" sz="2800" dirty="0" smtClean="0">
                <a:cs typeface="B Nazanin" panose="00000400000000000000" pitchFamily="2" charset="-78"/>
              </a:rPr>
              <a:t>برگزینند.</a:t>
            </a:r>
            <a:r>
              <a:rPr lang="fa-IR" sz="2800" dirty="0">
                <a:cs typeface="B Nazanin" panose="00000400000000000000" pitchFamily="2" charset="-78"/>
              </a:rPr>
              <a:t/>
            </a:r>
            <a:br>
              <a:rPr lang="fa-IR" sz="2800" dirty="0">
                <a:cs typeface="B Nazanin" panose="00000400000000000000" pitchFamily="2" charset="-78"/>
              </a:rPr>
            </a:br>
            <a:endParaRPr lang="en-US" sz="2800" dirty="0">
              <a:cs typeface="B Nazanin" panose="00000400000000000000" pitchFamily="2" charset="-78"/>
            </a:endParaRPr>
          </a:p>
        </p:txBody>
      </p:sp>
    </p:spTree>
    <p:extLst>
      <p:ext uri="{BB962C8B-B14F-4D97-AF65-F5344CB8AC3E}">
        <p14:creationId xmlns:p14="http://schemas.microsoft.com/office/powerpoint/2010/main" val="23524676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695" y="624110"/>
            <a:ext cx="6683765" cy="5948706"/>
          </a:xfrm>
        </p:spPr>
        <p:txBody>
          <a:bodyPr>
            <a:normAutofit fontScale="90000"/>
          </a:bodyPr>
          <a:lstStyle/>
          <a:p>
            <a:pPr algn="r"/>
            <a:r>
              <a:rPr lang="fa-IR" sz="2800" dirty="0" smtClean="0">
                <a:cs typeface="B Nazanin" panose="00000400000000000000" pitchFamily="2" charset="-78"/>
              </a:rPr>
              <a:t>۲) </a:t>
            </a:r>
            <a:r>
              <a:rPr lang="fa-IR" sz="3200" dirty="0">
                <a:cs typeface="B Nazanin" panose="00000400000000000000" pitchFamily="2" charset="-78"/>
              </a:rPr>
              <a:t>سبک یادگیری </a:t>
            </a:r>
            <a:r>
              <a:rPr lang="fa-IR" sz="3200" dirty="0" smtClean="0">
                <a:cs typeface="B Nazanin" panose="00000400000000000000" pitchFamily="2" charset="-78"/>
              </a:rPr>
              <a:t>شنیداری</a:t>
            </a:r>
            <a:br>
              <a:rPr lang="fa-IR" sz="3200" dirty="0" smtClean="0">
                <a:cs typeface="B Nazanin" panose="00000400000000000000" pitchFamily="2" charset="-78"/>
              </a:rPr>
            </a:b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۳۰ درصد جمعیت را شامل می گـردد. </a:t>
            </a:r>
            <a:r>
              <a:rPr lang="fa-IR" sz="3200" dirty="0">
                <a:cs typeface="B Nazanin" panose="00000400000000000000" pitchFamily="2" charset="-78"/>
              </a:rPr>
              <a:t>خصوصیات</a:t>
            </a:r>
            <a:r>
              <a:rPr lang="fa-IR" sz="2800" dirty="0">
                <a:cs typeface="B Nazanin" panose="00000400000000000000" pitchFamily="2" charset="-78"/>
              </a:rPr>
              <a:t> این گونه افراد به قرار زیر است: </a:t>
            </a:r>
            <a:br>
              <a:rPr lang="fa-IR" sz="2800" dirty="0">
                <a:cs typeface="B Nazanin" panose="00000400000000000000" pitchFamily="2" charset="-78"/>
              </a:rPr>
            </a:br>
            <a:r>
              <a:rPr lang="fa-IR" sz="2800" dirty="0">
                <a:cs typeface="B Nazanin" panose="00000400000000000000" pitchFamily="2" charset="-78"/>
              </a:rPr>
              <a:t>* تمایل دارند بیشتر با اصوات و موسیقی سرو کار داشته باشند. </a:t>
            </a:r>
            <a:br>
              <a:rPr lang="fa-IR" sz="2800" dirty="0">
                <a:cs typeface="B Nazanin" panose="00000400000000000000" pitchFamily="2" charset="-78"/>
              </a:rPr>
            </a:br>
            <a:r>
              <a:rPr lang="fa-IR" sz="2800" dirty="0">
                <a:cs typeface="B Nazanin" panose="00000400000000000000" pitchFamily="2" charset="-78"/>
              </a:rPr>
              <a:t>* قادرند ریتم و تن صدا را تشخیص دهند. </a:t>
            </a:r>
            <a:br>
              <a:rPr lang="fa-IR" sz="2800" dirty="0">
                <a:cs typeface="B Nazanin" panose="00000400000000000000" pitchFamily="2" charset="-78"/>
              </a:rPr>
            </a:br>
            <a:r>
              <a:rPr lang="fa-IR" sz="2800" dirty="0">
                <a:cs typeface="B Nazanin" panose="00000400000000000000" pitchFamily="2" charset="-78"/>
              </a:rPr>
              <a:t>* از طریق گوش دادن یاد می گیرند. </a:t>
            </a:r>
            <a:br>
              <a:rPr lang="fa-IR" sz="2800" dirty="0">
                <a:cs typeface="B Nazanin" panose="00000400000000000000" pitchFamily="2" charset="-78"/>
              </a:rPr>
            </a:br>
            <a:r>
              <a:rPr lang="fa-IR" sz="2800" dirty="0">
                <a:cs typeface="B Nazanin" panose="00000400000000000000" pitchFamily="2" charset="-78"/>
              </a:rPr>
              <a:t>* برای به خاطر سپردن اطلاعات آنها را با یک صدای خاص ترکیب می کنند. </a:t>
            </a:r>
            <a:br>
              <a:rPr lang="fa-IR" sz="2800" dirty="0">
                <a:cs typeface="B Nazanin" panose="00000400000000000000" pitchFamily="2" charset="-78"/>
              </a:rPr>
            </a:br>
            <a:r>
              <a:rPr lang="fa-IR" sz="2800" dirty="0">
                <a:cs typeface="B Nazanin" panose="00000400000000000000" pitchFamily="2" charset="-78"/>
              </a:rPr>
              <a:t>* در محیطهای شلوغ و پر سرو صدا تمرکز خود را از دست می دهند.</a:t>
            </a:r>
            <a:br>
              <a:rPr lang="fa-IR" sz="2800" dirty="0">
                <a:cs typeface="B Nazanin" panose="00000400000000000000" pitchFamily="2" charset="-78"/>
              </a:rPr>
            </a:br>
            <a:r>
              <a:rPr lang="fa-IR" sz="2800" dirty="0">
                <a:cs typeface="B Nazanin" panose="00000400000000000000" pitchFamily="2" charset="-78"/>
              </a:rPr>
              <a:t>* به یادداشت برداشتن تمایلی ندارند. </a:t>
            </a:r>
            <a:br>
              <a:rPr lang="fa-IR" sz="2800" dirty="0">
                <a:cs typeface="B Nazanin" panose="00000400000000000000" pitchFamily="2" charset="-78"/>
              </a:rPr>
            </a:br>
            <a:r>
              <a:rPr lang="fa-IR" sz="2800" dirty="0">
                <a:cs typeface="B Nazanin" panose="00000400000000000000" pitchFamily="2" charset="-78"/>
              </a:rPr>
              <a:t>* تمایل دارند مطالب را با صدای بلند بخوانند. </a:t>
            </a:r>
            <a:br>
              <a:rPr lang="fa-IR" sz="2800" dirty="0">
                <a:cs typeface="B Nazanin" panose="00000400000000000000" pitchFamily="2" charset="-78"/>
              </a:rPr>
            </a:br>
            <a:r>
              <a:rPr lang="fa-IR" sz="2800" dirty="0">
                <a:cs typeface="B Nazanin" panose="00000400000000000000" pitchFamily="2" charset="-78"/>
              </a:rPr>
              <a:t>* برای بخاطر سپردن مطالب دروس خود را با صدای بلند مکررا روخوانی میکنند.</a:t>
            </a:r>
            <a:br>
              <a:rPr lang="fa-IR" sz="2800" dirty="0">
                <a:cs typeface="B Nazanin" panose="00000400000000000000" pitchFamily="2" charset="-78"/>
              </a:rPr>
            </a:br>
            <a:endParaRPr lang="en-US" sz="2800" dirty="0">
              <a:cs typeface="B Nazanin" panose="00000400000000000000" pitchFamily="2" charset="-78"/>
            </a:endParaRPr>
          </a:p>
        </p:txBody>
      </p:sp>
    </p:spTree>
    <p:extLst>
      <p:ext uri="{BB962C8B-B14F-4D97-AF65-F5344CB8AC3E}">
        <p14:creationId xmlns:p14="http://schemas.microsoft.com/office/powerpoint/2010/main" val="388924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53" y="1683366"/>
            <a:ext cx="6683765" cy="3259828"/>
          </a:xfrm>
        </p:spPr>
        <p:txBody>
          <a:bodyPr>
            <a:normAutofit/>
          </a:bodyPr>
          <a:lstStyle/>
          <a:p>
            <a:pPr algn="r"/>
            <a:r>
              <a:rPr lang="fa-IR" sz="3200" dirty="0">
                <a:cs typeface="B Nazanin" panose="00000400000000000000" pitchFamily="2" charset="-78"/>
              </a:rPr>
              <a:t>تکنیک های </a:t>
            </a:r>
            <a:r>
              <a:rPr lang="fa-IR" sz="3200" dirty="0" smtClean="0">
                <a:cs typeface="B Nazanin" panose="00000400000000000000" pitchFamily="2" charset="-78"/>
              </a:rPr>
              <a:t>یادگیری</a:t>
            </a:r>
            <a:r>
              <a:rPr lang="fa-IR" sz="2800" dirty="0" smtClean="0">
                <a:cs typeface="B Nazanin" panose="00000400000000000000" pitchFamily="2" charset="-78"/>
              </a:rPr>
              <a:t/>
            </a:r>
            <a:br>
              <a:rPr lang="fa-IR" sz="2800" dirty="0" smtClean="0">
                <a:cs typeface="B Nazanin" panose="00000400000000000000" pitchFamily="2" charset="-78"/>
              </a:rPr>
            </a:b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۱- در مباحث گروهی کلاس خود مشارکت </a:t>
            </a:r>
            <a:r>
              <a:rPr lang="fa-IR" sz="2800" dirty="0" smtClean="0">
                <a:cs typeface="B Nazanin" panose="00000400000000000000" pitchFamily="2" charset="-78"/>
              </a:rPr>
              <a:t>کنند.</a:t>
            </a: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۲- از اصوات و موسیقی در یادگیری خود بهره </a:t>
            </a:r>
            <a:r>
              <a:rPr lang="fa-IR" sz="2800" dirty="0" smtClean="0">
                <a:cs typeface="B Nazanin" panose="00000400000000000000" pitchFamily="2" charset="-78"/>
              </a:rPr>
              <a:t>می گیرند .</a:t>
            </a: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۳-عوض نت برداری از ضبط صوت برای ثبت مطالب </a:t>
            </a:r>
            <a:r>
              <a:rPr lang="fa-IR" sz="2800" dirty="0" smtClean="0">
                <a:cs typeface="B Nazanin" panose="00000400000000000000" pitchFamily="2" charset="-78"/>
              </a:rPr>
              <a:t>کمک بگیرند.</a:t>
            </a:r>
            <a:endParaRPr lang="fa-IR" sz="2800" dirty="0">
              <a:cs typeface="B Nazanin" panose="00000400000000000000" pitchFamily="2" charset="-78"/>
            </a:endParaRPr>
          </a:p>
        </p:txBody>
      </p:sp>
    </p:spTree>
    <p:extLst>
      <p:ext uri="{BB962C8B-B14F-4D97-AF65-F5344CB8AC3E}">
        <p14:creationId xmlns:p14="http://schemas.microsoft.com/office/powerpoint/2010/main" val="1513284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695" y="624110"/>
            <a:ext cx="6683765" cy="5912492"/>
          </a:xfrm>
        </p:spPr>
        <p:txBody>
          <a:bodyPr>
            <a:normAutofit fontScale="90000"/>
          </a:bodyPr>
          <a:lstStyle/>
          <a:p>
            <a:pPr algn="r"/>
            <a:r>
              <a:rPr lang="fa-IR" sz="3200" dirty="0" smtClean="0">
                <a:cs typeface="B Nazanin" panose="00000400000000000000" pitchFamily="2" charset="-78"/>
              </a:rPr>
              <a:t>سبک </a:t>
            </a:r>
            <a:r>
              <a:rPr lang="fa-IR" sz="3200" dirty="0">
                <a:cs typeface="B Nazanin" panose="00000400000000000000" pitchFamily="2" charset="-78"/>
              </a:rPr>
              <a:t>یادگیری </a:t>
            </a:r>
            <a:r>
              <a:rPr lang="fa-IR" sz="3200" dirty="0" smtClean="0">
                <a:cs typeface="B Nazanin" panose="00000400000000000000" pitchFamily="2" charset="-78"/>
              </a:rPr>
              <a:t>جنبشی-لامسه ای</a:t>
            </a:r>
            <a:br>
              <a:rPr lang="fa-IR" sz="3200" dirty="0" smtClean="0">
                <a:cs typeface="B Nazanin" panose="00000400000000000000" pitchFamily="2" charset="-78"/>
              </a:rPr>
            </a:br>
            <a:r>
              <a:rPr lang="fa-IR" sz="2000" dirty="0">
                <a:cs typeface="B Nazanin" panose="00000400000000000000" pitchFamily="2" charset="-78"/>
              </a:rPr>
              <a:t/>
            </a:r>
            <a:br>
              <a:rPr lang="fa-IR" sz="2000" dirty="0">
                <a:cs typeface="B Nazanin" panose="00000400000000000000" pitchFamily="2" charset="-78"/>
              </a:rPr>
            </a:br>
            <a:r>
              <a:rPr lang="fa-IR" sz="2000" dirty="0">
                <a:cs typeface="B Nazanin" panose="00000400000000000000" pitchFamily="2" charset="-78"/>
              </a:rPr>
              <a:t>۵</a:t>
            </a:r>
            <a:r>
              <a:rPr lang="fa-IR" sz="2800" dirty="0">
                <a:cs typeface="B Nazanin" panose="00000400000000000000" pitchFamily="2" charset="-78"/>
              </a:rPr>
              <a:t> درصد جمعیت را شامل میـگـردد. خصوصیات این گروه به قرار زیر است:</a:t>
            </a:r>
            <a:br>
              <a:rPr lang="fa-IR" sz="2800" dirty="0">
                <a:cs typeface="B Nazanin" panose="00000400000000000000" pitchFamily="2" charset="-78"/>
              </a:rPr>
            </a:br>
            <a:r>
              <a:rPr lang="fa-IR" sz="2800" dirty="0">
                <a:cs typeface="B Nazanin" panose="00000400000000000000" pitchFamily="2" charset="-78"/>
              </a:rPr>
              <a:t>* بـرای یادگیری و بخاطر سپردن اطلاعات از جسم و حس لامسه خود بهره میگیرند. </a:t>
            </a:r>
            <a:br>
              <a:rPr lang="fa-IR" sz="2800" dirty="0">
                <a:cs typeface="B Nazanin" panose="00000400000000000000" pitchFamily="2" charset="-78"/>
              </a:rPr>
            </a:br>
            <a:r>
              <a:rPr lang="fa-IR" sz="2800" dirty="0">
                <a:cs typeface="B Nazanin" panose="00000400000000000000" pitchFamily="2" charset="-78"/>
              </a:rPr>
              <a:t>* به فعالیتهای بدنی و ورزش علاقه مندند. </a:t>
            </a:r>
            <a:br>
              <a:rPr lang="fa-IR" sz="2800" dirty="0">
                <a:cs typeface="B Nazanin" panose="00000400000000000000" pitchFamily="2" charset="-78"/>
              </a:rPr>
            </a:br>
            <a:r>
              <a:rPr lang="fa-IR" sz="2800" dirty="0">
                <a:cs typeface="B Nazanin" panose="00000400000000000000" pitchFamily="2" charset="-78"/>
              </a:rPr>
              <a:t>* در هـنگام بر قراری ارتباط و گفتگو مکررا دستهای خود را تکان داده و از ژستهای جسمانی استفاده میکنند</a:t>
            </a:r>
            <a:r>
              <a:rPr lang="fa-IR" sz="2800" dirty="0" smtClean="0">
                <a:cs typeface="B Nazanin" panose="00000400000000000000" pitchFamily="2" charset="-78"/>
              </a:rPr>
              <a:t>.</a:t>
            </a:r>
            <a:br>
              <a:rPr lang="fa-IR" sz="2800" dirty="0" smtClean="0">
                <a:cs typeface="B Nazanin" panose="00000400000000000000" pitchFamily="2" charset="-78"/>
              </a:rPr>
            </a:br>
            <a:r>
              <a:rPr lang="fa-IR" sz="2800" dirty="0" smtClean="0">
                <a:cs typeface="B Nazanin" panose="00000400000000000000" pitchFamily="2" charset="-78"/>
              </a:rPr>
              <a:t> </a:t>
            </a:r>
            <a:r>
              <a:rPr lang="fa-IR" sz="2800" dirty="0">
                <a:cs typeface="B Nazanin" panose="00000400000000000000" pitchFamily="2" charset="-78"/>
              </a:rPr>
              <a:t>* از آنکه در کلاس درس بی حرکت بنشینند و به درس گوش دهند بیزارند. </a:t>
            </a:r>
            <a:br>
              <a:rPr lang="fa-IR" sz="2800" dirty="0">
                <a:cs typeface="B Nazanin" panose="00000400000000000000" pitchFamily="2" charset="-78"/>
              </a:rPr>
            </a:br>
            <a:r>
              <a:rPr lang="fa-IR" sz="2800" dirty="0">
                <a:cs typeface="B Nazanin" panose="00000400000000000000" pitchFamily="2" charset="-78"/>
              </a:rPr>
              <a:t>* برای یادگیری و بخاطر سپردن اطلاعات به تحرک و تمرینات عملی نیازمندند. </a:t>
            </a:r>
            <a:br>
              <a:rPr lang="fa-IR" sz="2800" dirty="0">
                <a:cs typeface="B Nazanin" panose="00000400000000000000" pitchFamily="2" charset="-78"/>
              </a:rPr>
            </a:br>
            <a:r>
              <a:rPr lang="fa-IR" sz="2800" dirty="0">
                <a:cs typeface="B Nazanin" panose="00000400000000000000" pitchFamily="2" charset="-78"/>
              </a:rPr>
              <a:t>* هنگام مرور مطالب درسی خود مرتبا راه میروند و نکات کلیدی را با صدای بلند تکرار میکنند</a:t>
            </a:r>
            <a:r>
              <a:rPr lang="fa-IR" sz="2000" dirty="0">
                <a:cs typeface="B Nazanin" panose="00000400000000000000" pitchFamily="2" charset="-78"/>
              </a:rPr>
              <a:t>. </a:t>
            </a:r>
            <a:endParaRPr lang="en-US" sz="2000" dirty="0">
              <a:cs typeface="B Nazanin" panose="00000400000000000000" pitchFamily="2" charset="-78"/>
            </a:endParaRPr>
          </a:p>
        </p:txBody>
      </p:sp>
    </p:spTree>
    <p:extLst>
      <p:ext uri="{BB962C8B-B14F-4D97-AF65-F5344CB8AC3E}">
        <p14:creationId xmlns:p14="http://schemas.microsoft.com/office/powerpoint/2010/main" val="1074406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763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7235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065" y="2461963"/>
            <a:ext cx="6683765" cy="1431028"/>
          </a:xfrm>
        </p:spPr>
        <p:txBody>
          <a:bodyPr>
            <a:normAutofit/>
          </a:bodyPr>
          <a:lstStyle/>
          <a:p>
            <a:pPr algn="r"/>
            <a:r>
              <a:rPr lang="fa-IR" sz="4800" dirty="0">
                <a:cs typeface="B Nazanin" panose="00000400000000000000" pitchFamily="2" charset="-78"/>
              </a:rPr>
              <a:t>انواع سبک های </a:t>
            </a:r>
            <a:r>
              <a:rPr lang="fa-IR" sz="4800" dirty="0" smtClean="0">
                <a:cs typeface="B Nazanin" panose="00000400000000000000" pitchFamily="2" charset="-78"/>
              </a:rPr>
              <a:t>یادگیری</a:t>
            </a:r>
            <a:endParaRPr lang="fa-IR" sz="4800" dirty="0">
              <a:cs typeface="B Nazanin" panose="00000400000000000000" pitchFamily="2" charset="-78"/>
            </a:endParaRPr>
          </a:p>
        </p:txBody>
      </p:sp>
    </p:spTree>
    <p:extLst>
      <p:ext uri="{BB962C8B-B14F-4D97-AF65-F5344CB8AC3E}">
        <p14:creationId xmlns:p14="http://schemas.microsoft.com/office/powerpoint/2010/main" val="2190909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695" y="624112"/>
            <a:ext cx="6683765" cy="5957759"/>
          </a:xfrm>
        </p:spPr>
        <p:txBody>
          <a:bodyPr>
            <a:normAutofit fontScale="90000"/>
          </a:bodyPr>
          <a:lstStyle/>
          <a:p>
            <a:pPr algn="r"/>
            <a:r>
              <a:rPr lang="fa-IR" sz="2800" dirty="0">
                <a:cs typeface="B Nazanin" panose="00000400000000000000" pitchFamily="2" charset="-78"/>
              </a:rPr>
              <a:t>نواع سبک های </a:t>
            </a:r>
            <a:r>
              <a:rPr lang="fa-IR" sz="2800" dirty="0" smtClean="0">
                <a:cs typeface="B Nazanin" panose="00000400000000000000" pitchFamily="2" charset="-78"/>
              </a:rPr>
              <a:t>یادگیری را </a:t>
            </a:r>
            <a:r>
              <a:rPr lang="fa-IR" sz="2800" dirty="0">
                <a:cs typeface="B Nazanin" panose="00000400000000000000" pitchFamily="2" charset="-78"/>
              </a:rPr>
              <a:t>به سه دسته می توان تقسیم </a:t>
            </a:r>
            <a:r>
              <a:rPr lang="fa-IR" sz="2800" dirty="0" smtClean="0">
                <a:cs typeface="B Nazanin" panose="00000400000000000000" pitchFamily="2" charset="-78"/>
              </a:rPr>
              <a:t>کرد</a:t>
            </a:r>
            <a:br>
              <a:rPr lang="fa-IR" sz="2800" dirty="0" smtClean="0">
                <a:cs typeface="B Nazanin" panose="00000400000000000000" pitchFamily="2" charset="-78"/>
              </a:rPr>
            </a:b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1- </a:t>
            </a:r>
            <a:r>
              <a:rPr lang="fa-IR" dirty="0">
                <a:cs typeface="B Nazanin" panose="00000400000000000000" pitchFamily="2" charset="-78"/>
              </a:rPr>
              <a:t>سبکهای شناختی</a:t>
            </a:r>
            <a:r>
              <a:rPr lang="fa-IR" sz="2800" dirty="0">
                <a:cs typeface="B Nazanin" panose="00000400000000000000" pitchFamily="2" charset="-78"/>
              </a:rPr>
              <a:t>:</a:t>
            </a:r>
            <a:br>
              <a:rPr lang="fa-IR" sz="2800" dirty="0">
                <a:cs typeface="B Nazanin" panose="00000400000000000000" pitchFamily="2" charset="-78"/>
              </a:rPr>
            </a:br>
            <a:r>
              <a:rPr lang="fa-IR" sz="2800" dirty="0">
                <a:cs typeface="B Nazanin" panose="00000400000000000000" pitchFamily="2" charset="-78"/>
              </a:rPr>
              <a:t>به روشهایی که شخص موضوع ها را درک می کند اطلاعات را به خاطر می سپارد و درباره مطالب می اندیشد ومسایل را حل می کند گفته می </a:t>
            </a:r>
            <a:r>
              <a:rPr lang="fa-IR" sz="2800" dirty="0" smtClean="0">
                <a:cs typeface="B Nazanin" panose="00000400000000000000" pitchFamily="2" charset="-78"/>
              </a:rPr>
              <a:t>شود .</a:t>
            </a: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
            </a:r>
            <a:br>
              <a:rPr lang="fa-IR" sz="2800" dirty="0">
                <a:cs typeface="B Nazanin" panose="00000400000000000000" pitchFamily="2" charset="-78"/>
              </a:rPr>
            </a:br>
            <a:r>
              <a:rPr lang="fa-IR" sz="2800" dirty="0" smtClean="0">
                <a:cs typeface="B Nazanin" panose="00000400000000000000" pitchFamily="2" charset="-78"/>
              </a:rPr>
              <a:t>* سبک </a:t>
            </a:r>
            <a:r>
              <a:rPr lang="fa-IR" sz="2800" dirty="0">
                <a:cs typeface="B Nazanin" panose="00000400000000000000" pitchFamily="2" charset="-78"/>
              </a:rPr>
              <a:t>های یادگیری شناختی،انواع مختلفی دارند که عبارتند از: </a:t>
            </a:r>
            <a:br>
              <a:rPr lang="fa-IR" sz="2800" dirty="0">
                <a:cs typeface="B Nazanin" panose="00000400000000000000" pitchFamily="2" charset="-78"/>
              </a:rPr>
            </a:br>
            <a:r>
              <a:rPr lang="fa-IR" sz="2800" dirty="0">
                <a:cs typeface="B Nazanin" panose="00000400000000000000" pitchFamily="2" charset="-78"/>
              </a:rPr>
              <a:t>سبک سرعت ادراکی </a:t>
            </a:r>
            <a:br>
              <a:rPr lang="fa-IR" sz="2800" dirty="0">
                <a:cs typeface="B Nazanin" panose="00000400000000000000" pitchFamily="2" charset="-78"/>
              </a:rPr>
            </a:br>
            <a:r>
              <a:rPr lang="fa-IR" sz="2800" dirty="0">
                <a:cs typeface="B Nazanin" panose="00000400000000000000" pitchFamily="2" charset="-78"/>
              </a:rPr>
              <a:t>سبک وابسته به زمینه </a:t>
            </a:r>
            <a:br>
              <a:rPr lang="fa-IR" sz="2800" dirty="0">
                <a:cs typeface="B Nazanin" panose="00000400000000000000" pitchFamily="2" charset="-78"/>
              </a:rPr>
            </a:br>
            <a:r>
              <a:rPr lang="fa-IR" sz="2800" dirty="0">
                <a:cs typeface="B Nazanin" panose="00000400000000000000" pitchFamily="2" charset="-78"/>
              </a:rPr>
              <a:t>سبک مستقل از زمینه </a:t>
            </a:r>
            <a:br>
              <a:rPr lang="fa-IR" sz="2800" dirty="0">
                <a:cs typeface="B Nazanin" panose="00000400000000000000" pitchFamily="2" charset="-78"/>
              </a:rPr>
            </a:br>
            <a:r>
              <a:rPr lang="fa-IR" sz="2800" dirty="0">
                <a:cs typeface="B Nazanin" panose="00000400000000000000" pitchFamily="2" charset="-78"/>
              </a:rPr>
              <a:t/>
            </a:r>
            <a:br>
              <a:rPr lang="fa-IR" sz="2800" dirty="0">
                <a:cs typeface="B Nazanin" panose="00000400000000000000" pitchFamily="2" charset="-78"/>
              </a:rPr>
            </a:br>
            <a:r>
              <a:rPr lang="fa-IR" sz="2800" dirty="0" smtClean="0">
                <a:cs typeface="B Nazanin" panose="00000400000000000000" pitchFamily="2" charset="-78"/>
              </a:rPr>
              <a:t>* در </a:t>
            </a:r>
            <a:r>
              <a:rPr lang="fa-IR" sz="2800" dirty="0">
                <a:cs typeface="B Nazanin" panose="00000400000000000000" pitchFamily="2" charset="-78"/>
              </a:rPr>
              <a:t>سبک یادگیری سرعت ادراکی یاد گیرندگان به دو دسته تقسیم می شوند. دسته ی اول تکانشی که به سرعت پاسخ دهی اهمیت می دهند. دسته دوم تاملی که به دقت و صحت پاسخ تاکید می ورزند. </a:t>
            </a:r>
            <a:br>
              <a:rPr lang="fa-IR" sz="2800" dirty="0">
                <a:cs typeface="B Nazanin" panose="00000400000000000000" pitchFamily="2" charset="-78"/>
              </a:rPr>
            </a:br>
            <a:endParaRPr lang="en-US" sz="2800" dirty="0">
              <a:cs typeface="B Nazanin" panose="00000400000000000000" pitchFamily="2" charset="-78"/>
            </a:endParaRPr>
          </a:p>
        </p:txBody>
      </p:sp>
    </p:spTree>
    <p:extLst>
      <p:ext uri="{BB962C8B-B14F-4D97-AF65-F5344CB8AC3E}">
        <p14:creationId xmlns:p14="http://schemas.microsoft.com/office/powerpoint/2010/main" val="1016543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756" y="1810114"/>
            <a:ext cx="6683765" cy="2544604"/>
          </a:xfrm>
        </p:spPr>
        <p:txBody>
          <a:bodyPr>
            <a:normAutofit/>
          </a:bodyPr>
          <a:lstStyle/>
          <a:p>
            <a:pPr algn="r"/>
            <a:r>
              <a:rPr lang="fa-IR" sz="3200" dirty="0">
                <a:cs typeface="B Nazanin" panose="00000400000000000000" pitchFamily="2" charset="-78"/>
              </a:rPr>
              <a:t>2-سبکهای یادگیری عاطفی</a:t>
            </a:r>
            <a:r>
              <a:rPr lang="fa-IR" sz="2800" dirty="0" smtClean="0">
                <a:cs typeface="B Nazanin" panose="00000400000000000000" pitchFamily="2" charset="-78"/>
              </a:rPr>
              <a:t>:</a:t>
            </a:r>
            <a:br>
              <a:rPr lang="fa-IR" sz="2800" dirty="0" smtClean="0">
                <a:cs typeface="B Nazanin" panose="00000400000000000000" pitchFamily="2" charset="-78"/>
              </a:rPr>
            </a:b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در برگیرنده ویژگیهای شخصیتی وهیجانی یادگیرنده </a:t>
            </a:r>
            <a:r>
              <a:rPr lang="fa-IR" sz="2800" dirty="0" smtClean="0">
                <a:cs typeface="B Nazanin" panose="00000400000000000000" pitchFamily="2" charset="-78"/>
              </a:rPr>
              <a:t>مانند پذیرش </a:t>
            </a:r>
            <a:r>
              <a:rPr lang="fa-IR" sz="2800" dirty="0">
                <a:cs typeface="B Nazanin" panose="00000400000000000000" pitchFamily="2" charset="-78"/>
              </a:rPr>
              <a:t>یا رد تقویت کننده های بیرونی </a:t>
            </a:r>
            <a:r>
              <a:rPr lang="fa-IR" sz="2800" dirty="0" smtClean="0">
                <a:cs typeface="B Nazanin" panose="00000400000000000000" pitchFamily="2" charset="-78"/>
              </a:rPr>
              <a:t>است .</a:t>
            </a:r>
            <a:endParaRPr lang="en-US" sz="2800" dirty="0">
              <a:cs typeface="B Nazanin" panose="00000400000000000000" pitchFamily="2" charset="-78"/>
            </a:endParaRPr>
          </a:p>
        </p:txBody>
      </p:sp>
    </p:spTree>
    <p:extLst>
      <p:ext uri="{BB962C8B-B14F-4D97-AF65-F5344CB8AC3E}">
        <p14:creationId xmlns:p14="http://schemas.microsoft.com/office/powerpoint/2010/main" val="6297389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978" y="1837854"/>
            <a:ext cx="6683765" cy="2471596"/>
          </a:xfrm>
        </p:spPr>
        <p:txBody>
          <a:bodyPr>
            <a:normAutofit fontScale="90000"/>
          </a:bodyPr>
          <a:lstStyle/>
          <a:p>
            <a:pPr algn="r"/>
            <a:r>
              <a:rPr lang="fa-IR" sz="2800" dirty="0">
                <a:cs typeface="B Nazanin" panose="00000400000000000000" pitchFamily="2" charset="-78"/>
              </a:rPr>
              <a:t>3- </a:t>
            </a:r>
            <a:r>
              <a:rPr lang="fa-IR" sz="3200" dirty="0">
                <a:cs typeface="B Nazanin" panose="00000400000000000000" pitchFamily="2" charset="-78"/>
              </a:rPr>
              <a:t>سبکهای یادگیری </a:t>
            </a:r>
            <a:r>
              <a:rPr lang="fa-IR" sz="3200" dirty="0" smtClean="0">
                <a:cs typeface="B Nazanin" panose="00000400000000000000" pitchFamily="2" charset="-78"/>
              </a:rPr>
              <a:t>فیزیولوژیک</a:t>
            </a:r>
            <a:r>
              <a:rPr lang="fa-IR" sz="2800" dirty="0" smtClean="0">
                <a:cs typeface="B Nazanin" panose="00000400000000000000" pitchFamily="2" charset="-78"/>
              </a:rPr>
              <a:t/>
            </a:r>
            <a:br>
              <a:rPr lang="fa-IR" sz="2800" dirty="0" smtClean="0">
                <a:cs typeface="B Nazanin" panose="00000400000000000000" pitchFamily="2" charset="-78"/>
              </a:rPr>
            </a:b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جنبه زیست شناختی دارند ودر برگیرنده واکنش فردبه محیط فیزیکی موثر بر یادگیری او هستند مانند ترجیح دادن مطالعه در شب وروز </a:t>
            </a:r>
            <a:br>
              <a:rPr lang="fa-IR" sz="2800" dirty="0">
                <a:cs typeface="B Nazanin" panose="00000400000000000000" pitchFamily="2" charset="-78"/>
              </a:rPr>
            </a:br>
            <a:endParaRPr lang="en-US" sz="2800" dirty="0">
              <a:cs typeface="B Nazanin" panose="00000400000000000000" pitchFamily="2" charset="-78"/>
            </a:endParaRPr>
          </a:p>
        </p:txBody>
      </p:sp>
    </p:spTree>
    <p:extLst>
      <p:ext uri="{BB962C8B-B14F-4D97-AF65-F5344CB8AC3E}">
        <p14:creationId xmlns:p14="http://schemas.microsoft.com/office/powerpoint/2010/main" val="18755275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mtClean="0"/>
              <a:t>فیلم اموزشی</a:t>
            </a:r>
            <a:br>
              <a:rPr lang="fa-IR" smtClean="0"/>
            </a:br>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46731567"/>
              </p:ext>
            </p:extLst>
          </p:nvPr>
        </p:nvGraphicFramePr>
        <p:xfrm>
          <a:off x="4267200" y="3124200"/>
          <a:ext cx="2133600" cy="685800"/>
        </p:xfrm>
        <a:graphic>
          <a:graphicData uri="http://schemas.openxmlformats.org/presentationml/2006/ole">
            <mc:AlternateContent xmlns:mc="http://schemas.openxmlformats.org/markup-compatibility/2006">
              <mc:Choice xmlns:v="urn:schemas-microsoft-com:vml" Requires="v">
                <p:oleObj spid="_x0000_s1036" name="Packager Shell Object" showAsIcon="1" r:id="rId3" imgW="2134080" imgH="685800" progId="Package">
                  <p:embed/>
                </p:oleObj>
              </mc:Choice>
              <mc:Fallback>
                <p:oleObj name="Packager Shell Object" showAsIcon="1" r:id="rId3" imgW="2134080" imgH="685800" progId="Package">
                  <p:embed/>
                  <p:pic>
                    <p:nvPicPr>
                      <p:cNvPr id="0" name=""/>
                      <p:cNvPicPr/>
                      <p:nvPr/>
                    </p:nvPicPr>
                    <p:blipFill>
                      <a:blip r:embed="rId4"/>
                      <a:stretch>
                        <a:fillRect/>
                      </a:stretch>
                    </p:blipFill>
                    <p:spPr>
                      <a:xfrm>
                        <a:off x="4267200" y="3124200"/>
                        <a:ext cx="2133600" cy="685800"/>
                      </a:xfrm>
                      <a:prstGeom prst="rect">
                        <a:avLst/>
                      </a:prstGeom>
                    </p:spPr>
                  </p:pic>
                </p:oleObj>
              </mc:Fallback>
            </mc:AlternateContent>
          </a:graphicData>
        </a:graphic>
      </p:graphicFrame>
    </p:spTree>
    <p:extLst>
      <p:ext uri="{BB962C8B-B14F-4D97-AF65-F5344CB8AC3E}">
        <p14:creationId xmlns:p14="http://schemas.microsoft.com/office/powerpoint/2010/main" val="14603363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0" y="1357313"/>
            <a:ext cx="9144000" cy="45862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justLow" rtl="1" fontAlgn="base">
              <a:spcBef>
                <a:spcPct val="0"/>
              </a:spcBef>
              <a:spcAft>
                <a:spcPct val="0"/>
              </a:spcAft>
              <a:defRPr/>
            </a:pPr>
            <a:r>
              <a:rPr lang="fa-IR" sz="2800" b="1" dirty="0">
                <a:solidFill>
                  <a:srgbClr val="FF0000"/>
                </a:solidFill>
                <a:cs typeface="B Zar" pitchFamily="2" charset="-78"/>
              </a:rPr>
              <a:t>تعاریف:</a:t>
            </a:r>
          </a:p>
          <a:p>
            <a:pPr algn="justLow" rtl="1" fontAlgn="base">
              <a:spcBef>
                <a:spcPct val="0"/>
              </a:spcBef>
              <a:spcAft>
                <a:spcPct val="0"/>
              </a:spcAft>
              <a:defRPr/>
            </a:pPr>
            <a:endParaRPr lang="fa-IR" sz="2800" b="1" dirty="0">
              <a:solidFill>
                <a:srgbClr val="FF0000"/>
              </a:solidFill>
              <a:cs typeface="B Zar" pitchFamily="2" charset="-78"/>
            </a:endParaRPr>
          </a:p>
          <a:p>
            <a:pPr algn="justLow" rtl="1" fontAlgn="base">
              <a:spcBef>
                <a:spcPct val="0"/>
              </a:spcBef>
              <a:spcAft>
                <a:spcPct val="0"/>
              </a:spcAft>
              <a:defRPr/>
            </a:pPr>
            <a:r>
              <a:rPr lang="fa-IR" sz="2800" b="1" dirty="0">
                <a:solidFill>
                  <a:prstClr val="black"/>
                </a:solidFill>
                <a:cs typeface="B Zar" pitchFamily="2" charset="-78"/>
              </a:rPr>
              <a:t>سبک یادگیری به چگونگی یادگیری یادگیرنده اشاره می کند نه به اینکه او به چه خوبی از عهده یادگیری بر می آیدبه عبارت دیگر سبک های یادگیری </a:t>
            </a:r>
            <a:r>
              <a:rPr lang="fa-IR" sz="2800" b="1" u="sng" dirty="0">
                <a:solidFill>
                  <a:prstClr val="black"/>
                </a:solidFill>
                <a:cs typeface="B Zar" pitchFamily="2" charset="-78"/>
              </a:rPr>
              <a:t>ترجيحات فرد</a:t>
            </a:r>
            <a:r>
              <a:rPr lang="fa-IR" sz="2800" b="1" dirty="0">
                <a:solidFill>
                  <a:prstClr val="black"/>
                </a:solidFill>
                <a:cs typeface="B Zar" pitchFamily="2" charset="-78"/>
              </a:rPr>
              <a:t>هستند(نحوه استفاده از توانايي) نه توانايي‌هاي او.</a:t>
            </a:r>
          </a:p>
          <a:p>
            <a:pPr algn="justLow" rtl="1" fontAlgn="base">
              <a:spcBef>
                <a:spcPct val="0"/>
              </a:spcBef>
              <a:spcAft>
                <a:spcPct val="0"/>
              </a:spcAft>
              <a:defRPr/>
            </a:pPr>
            <a:endParaRPr lang="fa-IR" sz="2000" b="1" dirty="0">
              <a:solidFill>
                <a:prstClr val="black"/>
              </a:solidFill>
              <a:cs typeface="B Zar" pitchFamily="2" charset="-78"/>
            </a:endParaRPr>
          </a:p>
          <a:p>
            <a:pPr algn="justLow" rtl="1" fontAlgn="base">
              <a:spcBef>
                <a:spcPct val="0"/>
              </a:spcBef>
              <a:spcAft>
                <a:spcPct val="0"/>
              </a:spcAft>
              <a:defRPr/>
            </a:pPr>
            <a:endParaRPr lang="fa-IR" sz="2400" b="1" dirty="0">
              <a:solidFill>
                <a:prstClr val="black"/>
              </a:solidFill>
              <a:cs typeface="B Zar" pitchFamily="2" charset="-78"/>
            </a:endParaRPr>
          </a:p>
          <a:p>
            <a:pPr algn="justLow" rtl="1" fontAlgn="base">
              <a:spcBef>
                <a:spcPct val="0"/>
              </a:spcBef>
              <a:spcAft>
                <a:spcPct val="0"/>
              </a:spcAft>
              <a:defRPr/>
            </a:pPr>
            <a:r>
              <a:rPr lang="fa-IR" sz="2400" b="1" dirty="0">
                <a:solidFill>
                  <a:prstClr val="black"/>
                </a:solidFill>
                <a:cs typeface="B Zar" pitchFamily="2" charset="-78"/>
              </a:rPr>
              <a:t>به باورها،رفتارهاوروشی</a:t>
            </a:r>
            <a:r>
              <a:rPr lang="fa-IR" sz="1050" b="1" dirty="0">
                <a:solidFill>
                  <a:prstClr val="black"/>
                </a:solidFill>
                <a:cs typeface="B Zar" pitchFamily="2" charset="-78"/>
              </a:rPr>
              <a:t> </a:t>
            </a:r>
            <a:r>
              <a:rPr lang="fa-IR" sz="2400" b="1" dirty="0">
                <a:solidFill>
                  <a:prstClr val="black"/>
                </a:solidFill>
                <a:cs typeface="B Zar" pitchFamily="2" charset="-78"/>
              </a:rPr>
              <a:t>که به</a:t>
            </a:r>
            <a:r>
              <a:rPr lang="fa-IR" sz="1400" b="1" dirty="0">
                <a:solidFill>
                  <a:prstClr val="black"/>
                </a:solidFill>
                <a:cs typeface="B Zar" pitchFamily="2" charset="-78"/>
              </a:rPr>
              <a:t> </a:t>
            </a:r>
            <a:r>
              <a:rPr lang="fa-IR" sz="2400" b="1" dirty="0">
                <a:solidFill>
                  <a:prstClr val="black"/>
                </a:solidFill>
                <a:cs typeface="B Zar" pitchFamily="2" charset="-78"/>
              </a:rPr>
              <a:t>وسیله</a:t>
            </a:r>
            <a:r>
              <a:rPr lang="fa-IR" sz="1000" b="1" dirty="0">
                <a:solidFill>
                  <a:prstClr val="black"/>
                </a:solidFill>
                <a:cs typeface="B Zar" pitchFamily="2" charset="-78"/>
              </a:rPr>
              <a:t> </a:t>
            </a:r>
            <a:r>
              <a:rPr lang="fa-IR" sz="2400" b="1" dirty="0">
                <a:solidFill>
                  <a:prstClr val="black"/>
                </a:solidFill>
                <a:cs typeface="B Zar" pitchFamily="2" charset="-78"/>
              </a:rPr>
              <a:t>افراد بکارمیروندوترجیح داردتابه</a:t>
            </a:r>
            <a:r>
              <a:rPr lang="fa-IR" sz="100" b="1" dirty="0">
                <a:solidFill>
                  <a:prstClr val="black"/>
                </a:solidFill>
                <a:cs typeface="B Zar" pitchFamily="2" charset="-78"/>
              </a:rPr>
              <a:t> </a:t>
            </a:r>
            <a:r>
              <a:rPr lang="fa-IR" sz="2400" b="1" dirty="0">
                <a:solidFill>
                  <a:prstClr val="black"/>
                </a:solidFill>
                <a:cs typeface="B Zar" pitchFamily="2" charset="-78"/>
              </a:rPr>
              <a:t>یادگیری</a:t>
            </a:r>
            <a:r>
              <a:rPr lang="fa-IR" sz="1200" b="1" dirty="0">
                <a:solidFill>
                  <a:prstClr val="black"/>
                </a:solidFill>
                <a:cs typeface="B Zar" pitchFamily="2" charset="-78"/>
              </a:rPr>
              <a:t> </a:t>
            </a:r>
            <a:r>
              <a:rPr lang="fa-IR" sz="2400" b="1" dirty="0">
                <a:solidFill>
                  <a:prstClr val="black"/>
                </a:solidFill>
                <a:cs typeface="B Zar" pitchFamily="2" charset="-78"/>
              </a:rPr>
              <a:t>آنان</a:t>
            </a:r>
            <a:r>
              <a:rPr lang="fa-IR" sz="1100" b="1" dirty="0">
                <a:solidFill>
                  <a:prstClr val="black"/>
                </a:solidFill>
                <a:cs typeface="B Zar" pitchFamily="2" charset="-78"/>
              </a:rPr>
              <a:t> </a:t>
            </a:r>
            <a:r>
              <a:rPr lang="fa-IR" sz="2400" b="1" dirty="0">
                <a:solidFill>
                  <a:prstClr val="black"/>
                </a:solidFill>
                <a:cs typeface="B Zar" pitchFamily="2" charset="-78"/>
              </a:rPr>
              <a:t>دریک</a:t>
            </a:r>
            <a:r>
              <a:rPr lang="fa-IR" sz="1050" b="1" dirty="0">
                <a:solidFill>
                  <a:prstClr val="black"/>
                </a:solidFill>
                <a:cs typeface="B Zar" pitchFamily="2" charset="-78"/>
              </a:rPr>
              <a:t> </a:t>
            </a:r>
            <a:r>
              <a:rPr lang="fa-IR" sz="2400" b="1" dirty="0">
                <a:solidFill>
                  <a:prstClr val="black"/>
                </a:solidFill>
                <a:cs typeface="B Zar" pitchFamily="2" charset="-78"/>
              </a:rPr>
              <a:t>موقعیت</a:t>
            </a:r>
            <a:r>
              <a:rPr lang="fa-IR" sz="1100" b="1" dirty="0">
                <a:solidFill>
                  <a:prstClr val="black"/>
                </a:solidFill>
                <a:cs typeface="B Zar" pitchFamily="2" charset="-78"/>
              </a:rPr>
              <a:t> </a:t>
            </a:r>
            <a:r>
              <a:rPr lang="fa-IR" sz="2400" b="1" dirty="0">
                <a:solidFill>
                  <a:prstClr val="black"/>
                </a:solidFill>
                <a:cs typeface="B Zar" pitchFamily="2" charset="-78"/>
              </a:rPr>
              <a:t>معین</a:t>
            </a:r>
            <a:r>
              <a:rPr lang="fa-IR" sz="1050" b="1" dirty="0">
                <a:solidFill>
                  <a:prstClr val="black"/>
                </a:solidFill>
                <a:cs typeface="B Zar" pitchFamily="2" charset="-78"/>
              </a:rPr>
              <a:t> </a:t>
            </a:r>
            <a:r>
              <a:rPr lang="fa-IR" sz="2400" b="1" dirty="0">
                <a:solidFill>
                  <a:prstClr val="black"/>
                </a:solidFill>
                <a:cs typeface="B Zar" pitchFamily="2" charset="-78"/>
              </a:rPr>
              <a:t>کمک</a:t>
            </a:r>
            <a:r>
              <a:rPr lang="fa-IR" sz="400" b="1" dirty="0">
                <a:solidFill>
                  <a:prstClr val="black"/>
                </a:solidFill>
                <a:cs typeface="B Zar" pitchFamily="2" charset="-78"/>
              </a:rPr>
              <a:t> </a:t>
            </a:r>
            <a:r>
              <a:rPr lang="fa-IR" sz="2400" b="1" dirty="0">
                <a:solidFill>
                  <a:prstClr val="black"/>
                </a:solidFill>
                <a:cs typeface="B Zar" pitchFamily="2" charset="-78"/>
              </a:rPr>
              <a:t>کنند.</a:t>
            </a:r>
          </a:p>
          <a:p>
            <a:pPr algn="justLow" rtl="1" fontAlgn="base">
              <a:spcBef>
                <a:spcPct val="0"/>
              </a:spcBef>
              <a:spcAft>
                <a:spcPct val="0"/>
              </a:spcAft>
              <a:defRPr/>
            </a:pPr>
            <a:endParaRPr lang="fa-IR" sz="2800" b="1" dirty="0">
              <a:solidFill>
                <a:prstClr val="black"/>
              </a:solidFill>
              <a:cs typeface="B Zar" pitchFamily="2" charset="-78"/>
            </a:endParaRPr>
          </a:p>
        </p:txBody>
      </p:sp>
      <p:sp>
        <p:nvSpPr>
          <p:cNvPr id="96264" name="Text Box 8"/>
          <p:cNvSpPr txBox="1">
            <a:spLocks noChangeArrowheads="1"/>
          </p:cNvSpPr>
          <p:nvPr/>
        </p:nvSpPr>
        <p:spPr bwMode="auto">
          <a:xfrm>
            <a:off x="2214563" y="160338"/>
            <a:ext cx="4724400" cy="554037"/>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B Nazanin"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B Nazanin"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B Nazanin"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9pPr>
          </a:lstStyle>
          <a:p>
            <a:pPr algn="ctr" fontAlgn="base">
              <a:spcBef>
                <a:spcPct val="50000"/>
              </a:spcBef>
              <a:spcAft>
                <a:spcPct val="0"/>
              </a:spcAft>
              <a:buFontTx/>
              <a:buNone/>
            </a:pPr>
            <a:r>
              <a:rPr lang="fa-IR" altLang="en-US" sz="3000" smtClean="0">
                <a:solidFill>
                  <a:prstClr val="black"/>
                </a:solidFill>
                <a:latin typeface="Arial" panose="020B0604020202020204" pitchFamily="34" charset="0"/>
                <a:ea typeface="Titr" panose="00000700000000000000" pitchFamily="2" charset="-78"/>
                <a:cs typeface="B Titr" panose="00000700000000000000" pitchFamily="2" charset="-78"/>
              </a:rPr>
              <a:t>سبك‌ يادگيري </a:t>
            </a:r>
            <a:r>
              <a:rPr lang="en-US" altLang="en-US" sz="3000" smtClean="0">
                <a:solidFill>
                  <a:prstClr val="black"/>
                </a:solidFill>
                <a:latin typeface="Arial" panose="020B0604020202020204" pitchFamily="34" charset="0"/>
                <a:ea typeface="Titr" panose="00000700000000000000" pitchFamily="2" charset="-78"/>
                <a:cs typeface="B Titr" panose="00000700000000000000" pitchFamily="2" charset="-78"/>
              </a:rPr>
              <a:t>learning style</a:t>
            </a:r>
          </a:p>
        </p:txBody>
      </p:sp>
    </p:spTree>
    <p:extLst>
      <p:ext uri="{BB962C8B-B14F-4D97-AF65-F5344CB8AC3E}">
        <p14:creationId xmlns:p14="http://schemas.microsoft.com/office/powerpoint/2010/main" val="1230137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6264"/>
                                        </p:tgtEl>
                                        <p:attrNameLst>
                                          <p:attrName>style.visibility</p:attrName>
                                        </p:attrNameLst>
                                      </p:cBhvr>
                                      <p:to>
                                        <p:strVal val="visible"/>
                                      </p:to>
                                    </p:set>
                                    <p:anim calcmode="lin" valueType="num">
                                      <p:cBhvr>
                                        <p:cTn id="7" dur="500" fill="hold"/>
                                        <p:tgtEl>
                                          <p:spTgt spid="96264"/>
                                        </p:tgtEl>
                                        <p:attrNameLst>
                                          <p:attrName>ppt_w</p:attrName>
                                        </p:attrNameLst>
                                      </p:cBhvr>
                                      <p:tavLst>
                                        <p:tav tm="0">
                                          <p:val>
                                            <p:fltVal val="0"/>
                                          </p:val>
                                        </p:tav>
                                        <p:tav tm="100000">
                                          <p:val>
                                            <p:strVal val="#ppt_w"/>
                                          </p:val>
                                        </p:tav>
                                      </p:tavLst>
                                    </p:anim>
                                    <p:anim calcmode="lin" valueType="num">
                                      <p:cBhvr>
                                        <p:cTn id="8" dur="500" fill="hold"/>
                                        <p:tgtEl>
                                          <p:spTgt spid="9626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nodeType="clickEffect">
                                  <p:stCondLst>
                                    <p:cond delay="0"/>
                                  </p:stCondLst>
                                  <p:childTnLst>
                                    <p:set>
                                      <p:cBhvr>
                                        <p:cTn id="12" dur="1" fill="hold">
                                          <p:stCondLst>
                                            <p:cond delay="0"/>
                                          </p:stCondLst>
                                        </p:cTn>
                                        <p:tgtEl>
                                          <p:spTgt spid="96258">
                                            <p:txEl>
                                              <p:pRg st="0" end="0"/>
                                            </p:txEl>
                                          </p:spTgt>
                                        </p:tgtEl>
                                        <p:attrNameLst>
                                          <p:attrName>style.visibility</p:attrName>
                                        </p:attrNameLst>
                                      </p:cBhvr>
                                      <p:to>
                                        <p:strVal val="visible"/>
                                      </p:to>
                                    </p:set>
                                    <p:animEffect transition="in" filter="barn(inHorizontal)">
                                      <p:cBhvr>
                                        <p:cTn id="13" dur="500"/>
                                        <p:tgtEl>
                                          <p:spTgt spid="96258">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nodeType="clickEffect">
                                  <p:stCondLst>
                                    <p:cond delay="0"/>
                                  </p:stCondLst>
                                  <p:childTnLst>
                                    <p:set>
                                      <p:cBhvr>
                                        <p:cTn id="17" dur="1" fill="hold">
                                          <p:stCondLst>
                                            <p:cond delay="0"/>
                                          </p:stCondLst>
                                        </p:cTn>
                                        <p:tgtEl>
                                          <p:spTgt spid="96258">
                                            <p:txEl>
                                              <p:pRg st="2" end="2"/>
                                            </p:txEl>
                                          </p:spTgt>
                                        </p:tgtEl>
                                        <p:attrNameLst>
                                          <p:attrName>style.visibility</p:attrName>
                                        </p:attrNameLst>
                                      </p:cBhvr>
                                      <p:to>
                                        <p:strVal val="visible"/>
                                      </p:to>
                                    </p:set>
                                    <p:animEffect transition="in" filter="barn(inHorizontal)">
                                      <p:cBhvr>
                                        <p:cTn id="18" dur="500"/>
                                        <p:tgtEl>
                                          <p:spTgt spid="96258">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6" fill="hold" nodeType="clickEffect">
                                  <p:stCondLst>
                                    <p:cond delay="0"/>
                                  </p:stCondLst>
                                  <p:childTnLst>
                                    <p:set>
                                      <p:cBhvr>
                                        <p:cTn id="22" dur="1" fill="hold">
                                          <p:stCondLst>
                                            <p:cond delay="0"/>
                                          </p:stCondLst>
                                        </p:cTn>
                                        <p:tgtEl>
                                          <p:spTgt spid="96258">
                                            <p:txEl>
                                              <p:pRg st="5" end="5"/>
                                            </p:txEl>
                                          </p:spTgt>
                                        </p:tgtEl>
                                        <p:attrNameLst>
                                          <p:attrName>style.visibility</p:attrName>
                                        </p:attrNameLst>
                                      </p:cBhvr>
                                      <p:to>
                                        <p:strVal val="visible"/>
                                      </p:to>
                                    </p:set>
                                    <p:animEffect transition="in" filter="barn(inHorizontal)">
                                      <p:cBhvr>
                                        <p:cTn id="23" dur="500"/>
                                        <p:tgtEl>
                                          <p:spTgt spid="962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0000"/>
                </a:solidFill>
                <a:cs typeface="0 Nazanin Bold" pitchFamily="2" charset="-78"/>
              </a:rPr>
              <a:t>تعریف سبک یادگیری:</a:t>
            </a:r>
            <a:endParaRPr lang="en-US" dirty="0">
              <a:solidFill>
                <a:srgbClr val="FF0000"/>
              </a:solidFill>
              <a:cs typeface="0 Nazanin Bold" pitchFamily="2" charset="-78"/>
            </a:endParaRPr>
          </a:p>
        </p:txBody>
      </p:sp>
      <p:sp>
        <p:nvSpPr>
          <p:cNvPr id="3" name="Content Placeholder 2"/>
          <p:cNvSpPr>
            <a:spLocks noGrp="1"/>
          </p:cNvSpPr>
          <p:nvPr>
            <p:ph sz="quarter" idx="1"/>
          </p:nvPr>
        </p:nvSpPr>
        <p:spPr/>
        <p:txBody>
          <a:bodyPr/>
          <a:lstStyle/>
          <a:p>
            <a:pPr marL="0" indent="0" algn="r" rtl="1">
              <a:buNone/>
            </a:pPr>
            <a:r>
              <a:rPr lang="fa-IR" dirty="0" smtClean="0">
                <a:cs typeface="0 Nazanin Bold" pitchFamily="2" charset="-78"/>
              </a:rPr>
              <a:t>رویکرد شخصی یادگیرنده به یادگیری، حل مسئله و پردازش اطلاعات و یا روشی است که یادگیرنده، در یادگیری خود آن را به روش های دیگر ترجیح می دهد.</a:t>
            </a:r>
          </a:p>
          <a:p>
            <a:pPr algn="r" rtl="1">
              <a:buFont typeface="Wingdings" pitchFamily="2" charset="2"/>
              <a:buChar char="v"/>
            </a:pPr>
            <a:r>
              <a:rPr lang="fa-IR" dirty="0" smtClean="0">
                <a:cs typeface="0 Nazanin Bold" pitchFamily="2" charset="-78"/>
              </a:rPr>
              <a:t>برخلاف هوش و استعداد که توانایی هستند، سبک یادگیری توانایی نیست و تنها یه چگونگی یادگیری می پردازد، نه به میزان یادگیری.</a:t>
            </a:r>
          </a:p>
          <a:p>
            <a:pPr algn="r" rtl="1">
              <a:buFont typeface="Wingdings" pitchFamily="2" charset="2"/>
              <a:buChar char="v"/>
            </a:pPr>
            <a:r>
              <a:rPr lang="fa-IR" dirty="0" smtClean="0">
                <a:cs typeface="0 Nazanin Bold" pitchFamily="2" charset="-78"/>
              </a:rPr>
              <a:t>اصطلاحی که با سبک شناختی معادل است، سبک شناختی است که به عنوان روشی که یادگیرنده به کمک آن اطلاعات را پردازش می کند، یاد می شود.بسیاری از افراد سبک یادگیری و شناختی را معادل می دانند، اما برخی نیز سبک شناختی را اجزا و زیرمجموعه مهم سبک یادگیری محسوب می کنند.</a:t>
            </a:r>
            <a:endParaRPr lang="en-US" dirty="0">
              <a:cs typeface="0 Nazanin Bold" pitchFamily="2" charset="-78"/>
            </a:endParaRPr>
          </a:p>
        </p:txBody>
      </p:sp>
    </p:spTree>
    <p:extLst>
      <p:ext uri="{BB962C8B-B14F-4D97-AF65-F5344CB8AC3E}">
        <p14:creationId xmlns:p14="http://schemas.microsoft.com/office/powerpoint/2010/main" val="447906487"/>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4"/>
          <p:cNvSpPr txBox="1">
            <a:spLocks noChangeArrowheads="1"/>
          </p:cNvSpPr>
          <p:nvPr/>
        </p:nvSpPr>
        <p:spPr bwMode="auto">
          <a:xfrm>
            <a:off x="2143125" y="517525"/>
            <a:ext cx="4724400" cy="554038"/>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B Nazanin"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B Nazanin"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B Nazanin"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9pPr>
          </a:lstStyle>
          <a:p>
            <a:pPr algn="ctr" fontAlgn="base">
              <a:spcBef>
                <a:spcPct val="50000"/>
              </a:spcBef>
              <a:spcAft>
                <a:spcPct val="0"/>
              </a:spcAft>
              <a:buFontTx/>
              <a:buNone/>
            </a:pPr>
            <a:r>
              <a:rPr lang="fa-IR" altLang="en-US" sz="3000" smtClean="0">
                <a:solidFill>
                  <a:prstClr val="black"/>
                </a:solidFill>
                <a:latin typeface="Arial" panose="020B0604020202020204" pitchFamily="34" charset="0"/>
                <a:ea typeface="Titr" panose="00000700000000000000" pitchFamily="2" charset="-78"/>
                <a:cs typeface="B Titr" panose="00000700000000000000" pitchFamily="2" charset="-78"/>
              </a:rPr>
              <a:t>انواع سبك های‌ يادگيري</a:t>
            </a:r>
            <a:endParaRPr lang="en-US" altLang="en-US" sz="3000" smtClean="0">
              <a:solidFill>
                <a:prstClr val="black"/>
              </a:solidFill>
              <a:latin typeface="Arial" panose="020B0604020202020204" pitchFamily="34" charset="0"/>
              <a:ea typeface="Titr" panose="00000700000000000000" pitchFamily="2" charset="-78"/>
              <a:cs typeface="B Titr" panose="00000700000000000000" pitchFamily="2" charset="-78"/>
            </a:endParaRPr>
          </a:p>
        </p:txBody>
      </p:sp>
      <p:sp>
        <p:nvSpPr>
          <p:cNvPr id="97283" name="Text Box 5"/>
          <p:cNvSpPr txBox="1">
            <a:spLocks noChangeArrowheads="1"/>
          </p:cNvSpPr>
          <p:nvPr/>
        </p:nvSpPr>
        <p:spPr bwMode="auto">
          <a:xfrm>
            <a:off x="285750" y="1571625"/>
            <a:ext cx="8358188" cy="18161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B Nazanin"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B Nazanin"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B Nazanin"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9pPr>
          </a:lstStyle>
          <a:p>
            <a:pPr algn="justLow" fontAlgn="base">
              <a:spcBef>
                <a:spcPct val="0"/>
              </a:spcBef>
              <a:spcAft>
                <a:spcPct val="0"/>
              </a:spcAft>
              <a:buFontTx/>
              <a:buNone/>
            </a:pPr>
            <a:r>
              <a:rPr lang="ar-SA" altLang="en-US" sz="2800" b="1" smtClean="0">
                <a:solidFill>
                  <a:srgbClr val="0000CC"/>
                </a:solidFill>
                <a:latin typeface="Arial" panose="020B0604020202020204" pitchFamily="34" charset="0"/>
                <a:cs typeface="B Zar" panose="00000400000000000000" pitchFamily="2" charset="-78"/>
              </a:rPr>
              <a:t>نکته مهم </a:t>
            </a:r>
            <a:r>
              <a:rPr lang="ar-SA" altLang="en-US" sz="2800" b="1" smtClean="0">
                <a:solidFill>
                  <a:prstClr val="black"/>
                </a:solidFill>
                <a:latin typeface="Arial" panose="020B0604020202020204" pitchFamily="34" charset="0"/>
                <a:cs typeface="B Zar" panose="00000400000000000000" pitchFamily="2" charset="-78"/>
              </a:rPr>
              <a:t>آن است که بدانیم“سبک های یادگیری“خصوصیات فردی افراد نیستندوما همه در شرایط متفاوت سبک های متفاوتی را به</a:t>
            </a:r>
            <a:r>
              <a:rPr lang="ar-SA" altLang="en-US" sz="1600" b="1" smtClean="0">
                <a:solidFill>
                  <a:prstClr val="black"/>
                </a:solidFill>
                <a:latin typeface="Arial" panose="020B0604020202020204" pitchFamily="34" charset="0"/>
                <a:cs typeface="B Zar" panose="00000400000000000000" pitchFamily="2" charset="-78"/>
              </a:rPr>
              <a:t> </a:t>
            </a:r>
            <a:r>
              <a:rPr lang="ar-SA" altLang="en-US" sz="2800" b="1" smtClean="0">
                <a:solidFill>
                  <a:prstClr val="black"/>
                </a:solidFill>
                <a:latin typeface="Arial" panose="020B0604020202020204" pitchFamily="34" charset="0"/>
                <a:cs typeface="B Zar" panose="00000400000000000000" pitchFamily="2" charset="-78"/>
              </a:rPr>
              <a:t>کارمی‌‌گیریم.هرچند،معمولا ما یک یا دو سبک را بر بقیه ترجیح می‌‌دهیم</a:t>
            </a:r>
            <a:endParaRPr lang="en-US" altLang="en-US" sz="2800" b="1" smtClean="0">
              <a:solidFill>
                <a:prstClr val="black"/>
              </a:solidFill>
              <a:latin typeface="Arial" panose="020B0604020202020204" pitchFamily="34" charset="0"/>
              <a:cs typeface="B Zar" panose="00000400000000000000" pitchFamily="2" charset="-78"/>
            </a:endParaRPr>
          </a:p>
        </p:txBody>
      </p:sp>
      <p:pic>
        <p:nvPicPr>
          <p:cNvPr id="4" name="Picture 3" descr="i2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 y="3714750"/>
            <a:ext cx="13573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external_ear_fi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3714750"/>
            <a:ext cx="13843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25" y="3714750"/>
            <a:ext cx="135731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35-smooth-red-tong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5" y="3714750"/>
            <a:ext cx="14097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ose03">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8063" y="3714750"/>
            <a:ext cx="12858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Rectangle 8"/>
          <p:cNvSpPr>
            <a:spLocks noChangeArrowheads="1"/>
          </p:cNvSpPr>
          <p:nvPr/>
        </p:nvSpPr>
        <p:spPr bwMode="auto">
          <a:xfrm>
            <a:off x="571500" y="5643563"/>
            <a:ext cx="696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B Nazanin"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B Nazanin"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B Nazanin"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9pPr>
          </a:lstStyle>
          <a:p>
            <a:pPr fontAlgn="base">
              <a:spcBef>
                <a:spcPct val="0"/>
              </a:spcBef>
              <a:spcAft>
                <a:spcPct val="0"/>
              </a:spcAft>
              <a:buFontTx/>
              <a:buNone/>
            </a:pPr>
            <a:r>
              <a:rPr lang="en-US" altLang="en-US" sz="2000" smtClean="0">
                <a:solidFill>
                  <a:srgbClr val="A50021"/>
                </a:solidFill>
                <a:latin typeface="Arial" panose="020B0604020202020204" pitchFamily="34" charset="0"/>
                <a:cs typeface="Arial" panose="020B0604020202020204" pitchFamily="34" charset="0"/>
              </a:rPr>
              <a:t>%75</a:t>
            </a:r>
          </a:p>
        </p:txBody>
      </p:sp>
      <p:sp>
        <p:nvSpPr>
          <p:cNvPr id="30730" name="Rectangle 9"/>
          <p:cNvSpPr>
            <a:spLocks noChangeArrowheads="1"/>
          </p:cNvSpPr>
          <p:nvPr/>
        </p:nvSpPr>
        <p:spPr bwMode="auto">
          <a:xfrm>
            <a:off x="2428875" y="5643563"/>
            <a:ext cx="696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B Nazanin"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B Nazanin"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B Nazanin"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9pPr>
          </a:lstStyle>
          <a:p>
            <a:pPr fontAlgn="base">
              <a:spcBef>
                <a:spcPct val="50000"/>
              </a:spcBef>
              <a:spcAft>
                <a:spcPct val="0"/>
              </a:spcAft>
              <a:buFontTx/>
              <a:buNone/>
            </a:pPr>
            <a:r>
              <a:rPr lang="en-US" altLang="en-US" sz="2000" smtClean="0">
                <a:solidFill>
                  <a:srgbClr val="A50021"/>
                </a:solidFill>
                <a:latin typeface="Arial" panose="020B0604020202020204" pitchFamily="34" charset="0"/>
                <a:cs typeface="Arial" panose="020B0604020202020204" pitchFamily="34" charset="0"/>
              </a:rPr>
              <a:t>%13</a:t>
            </a:r>
          </a:p>
        </p:txBody>
      </p:sp>
      <p:sp>
        <p:nvSpPr>
          <p:cNvPr id="30731" name="Rectangle 10"/>
          <p:cNvSpPr>
            <a:spLocks noChangeArrowheads="1"/>
          </p:cNvSpPr>
          <p:nvPr/>
        </p:nvSpPr>
        <p:spPr bwMode="auto">
          <a:xfrm>
            <a:off x="4286250" y="5643563"/>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B Nazanin"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B Nazanin"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B Nazanin"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9pPr>
          </a:lstStyle>
          <a:p>
            <a:pPr fontAlgn="base">
              <a:spcBef>
                <a:spcPct val="0"/>
              </a:spcBef>
              <a:spcAft>
                <a:spcPct val="0"/>
              </a:spcAft>
              <a:buFontTx/>
              <a:buNone/>
            </a:pPr>
            <a:r>
              <a:rPr lang="en-US" altLang="en-US" sz="2000" smtClean="0">
                <a:solidFill>
                  <a:srgbClr val="A50021"/>
                </a:solidFill>
                <a:latin typeface="Arial" panose="020B0604020202020204" pitchFamily="34" charset="0"/>
                <a:cs typeface="Arial" panose="020B0604020202020204" pitchFamily="34" charset="0"/>
              </a:rPr>
              <a:t>%6</a:t>
            </a:r>
          </a:p>
        </p:txBody>
      </p:sp>
      <p:sp>
        <p:nvSpPr>
          <p:cNvPr id="30732" name="Rectangle 11"/>
          <p:cNvSpPr>
            <a:spLocks noChangeArrowheads="1"/>
          </p:cNvSpPr>
          <p:nvPr/>
        </p:nvSpPr>
        <p:spPr bwMode="auto">
          <a:xfrm>
            <a:off x="7715250" y="5643563"/>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B Nazanin"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B Nazanin"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B Nazanin"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9pPr>
          </a:lstStyle>
          <a:p>
            <a:pPr fontAlgn="base">
              <a:spcBef>
                <a:spcPct val="0"/>
              </a:spcBef>
              <a:spcAft>
                <a:spcPct val="0"/>
              </a:spcAft>
              <a:buFontTx/>
              <a:buNone/>
            </a:pPr>
            <a:r>
              <a:rPr lang="en-US" altLang="en-US" sz="2000" smtClean="0">
                <a:solidFill>
                  <a:srgbClr val="A50021"/>
                </a:solidFill>
                <a:latin typeface="Arial" panose="020B0604020202020204" pitchFamily="34" charset="0"/>
                <a:cs typeface="Arial" panose="020B0604020202020204" pitchFamily="34" charset="0"/>
              </a:rPr>
              <a:t>%3</a:t>
            </a:r>
          </a:p>
        </p:txBody>
      </p:sp>
      <p:sp>
        <p:nvSpPr>
          <p:cNvPr id="30733" name="Rectangle 12"/>
          <p:cNvSpPr>
            <a:spLocks noChangeArrowheads="1"/>
          </p:cNvSpPr>
          <p:nvPr/>
        </p:nvSpPr>
        <p:spPr bwMode="auto">
          <a:xfrm>
            <a:off x="6000750" y="5643563"/>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B Nazanin"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B Nazanin"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B Nazanin"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9pPr>
          </a:lstStyle>
          <a:p>
            <a:pPr fontAlgn="base">
              <a:spcBef>
                <a:spcPct val="0"/>
              </a:spcBef>
              <a:spcAft>
                <a:spcPct val="0"/>
              </a:spcAft>
              <a:buFontTx/>
              <a:buNone/>
            </a:pPr>
            <a:r>
              <a:rPr lang="en-US" altLang="en-US" sz="2000" smtClean="0">
                <a:solidFill>
                  <a:srgbClr val="A5002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8214866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checkerboard(across)">
                                      <p:cBhvr>
                                        <p:cTn id="7" dur="500"/>
                                        <p:tgtEl>
                                          <p:spTgt spid="972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97283">
                                            <p:txEl>
                                              <p:pRg st="0" end="0"/>
                                            </p:txEl>
                                          </p:spTgt>
                                        </p:tgtEl>
                                        <p:attrNameLst>
                                          <p:attrName>style.visibility</p:attrName>
                                        </p:attrNameLst>
                                      </p:cBhvr>
                                      <p:to>
                                        <p:strVal val="visible"/>
                                      </p:to>
                                    </p:set>
                                    <p:animEffect transition="in" filter="checkerboard(across)">
                                      <p:cBhvr>
                                        <p:cTn id="12" dur="500"/>
                                        <p:tgtEl>
                                          <p:spTgt spid="972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1914" y="546821"/>
            <a:ext cx="6686549" cy="1468800"/>
          </a:xfrm>
        </p:spPr>
        <p:txBody>
          <a:bodyPr>
            <a:normAutofit/>
          </a:bodyPr>
          <a:lstStyle/>
          <a:p>
            <a:pPr algn="r"/>
            <a:r>
              <a:rPr lang="fa-IR" dirty="0" smtClean="0">
                <a:cs typeface="B Nazanin" panose="00000400000000000000" pitchFamily="2" charset="-78"/>
              </a:rPr>
              <a:t>انواع سبک های یادگیری</a:t>
            </a:r>
            <a:endParaRPr lang="en-US" dirty="0">
              <a:cs typeface="B Nazanin" panose="00000400000000000000" pitchFamily="2" charset="-78"/>
            </a:endParaRPr>
          </a:p>
        </p:txBody>
      </p:sp>
      <p:sp>
        <p:nvSpPr>
          <p:cNvPr id="3" name="Text Placeholder 2"/>
          <p:cNvSpPr>
            <a:spLocks noGrp="1"/>
          </p:cNvSpPr>
          <p:nvPr>
            <p:ph type="body" idx="1"/>
          </p:nvPr>
        </p:nvSpPr>
        <p:spPr>
          <a:xfrm>
            <a:off x="1941914" y="2562139"/>
            <a:ext cx="6686549" cy="3902043"/>
          </a:xfrm>
        </p:spPr>
        <p:txBody>
          <a:bodyPr>
            <a:noAutofit/>
          </a:bodyPr>
          <a:lstStyle/>
          <a:p>
            <a:pPr algn="r"/>
            <a:r>
              <a:rPr lang="fa-IR" sz="2800" dirty="0" smtClean="0">
                <a:cs typeface="B Nazanin" panose="00000400000000000000" pitchFamily="2" charset="-78"/>
              </a:rPr>
              <a:t>افراد در چگونگی یادگیری با هم متفاوت هستند و هرکس در یادگیری روشی را بر سایر روش ها ترجیح می دهد . دانش آموزان سبکهای یادگیری متفاوتی دارند . </a:t>
            </a:r>
          </a:p>
          <a:p>
            <a:pPr algn="r"/>
            <a:r>
              <a:rPr lang="fa-IR" sz="2800" dirty="0" smtClean="0">
                <a:cs typeface="B Nazanin" panose="00000400000000000000" pitchFamily="2" charset="-78"/>
              </a:rPr>
              <a:t>یعنی اطلاعات را از راه های مختلف بررسی و تجزیه و تحلیل می کنند و یاد می گیرند . تفاوت های افراد در یادگیری فقط تا حدی به هوش و توانایی بستگی دارد ، بنابراین عوامل دیگری نظیر ویژگی های شخصیتی ، دشواری تکلیف ها و تفاوت سبک ها نیز در این امر دخیل اند .</a:t>
            </a:r>
          </a:p>
        </p:txBody>
      </p:sp>
    </p:spTree>
    <p:extLst>
      <p:ext uri="{BB962C8B-B14F-4D97-AF65-F5344CB8AC3E}">
        <p14:creationId xmlns:p14="http://schemas.microsoft.com/office/powerpoint/2010/main" val="484432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4"/>
          <p:cNvSpPr txBox="1">
            <a:spLocks noChangeArrowheads="1"/>
          </p:cNvSpPr>
          <p:nvPr/>
        </p:nvSpPr>
        <p:spPr bwMode="auto">
          <a:xfrm>
            <a:off x="2143125" y="142875"/>
            <a:ext cx="4724400" cy="554038"/>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B Nazanin"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B Nazanin"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B Nazanin"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9pPr>
          </a:lstStyle>
          <a:p>
            <a:pPr algn="ctr" fontAlgn="base">
              <a:spcBef>
                <a:spcPct val="50000"/>
              </a:spcBef>
              <a:spcAft>
                <a:spcPct val="0"/>
              </a:spcAft>
              <a:buFontTx/>
              <a:buNone/>
            </a:pPr>
            <a:r>
              <a:rPr lang="fa-IR" altLang="en-US" sz="3000" smtClean="0">
                <a:solidFill>
                  <a:prstClr val="black"/>
                </a:solidFill>
                <a:latin typeface="Arial" panose="020B0604020202020204" pitchFamily="34" charset="0"/>
                <a:ea typeface="Titr" panose="00000700000000000000" pitchFamily="2" charset="-78"/>
                <a:cs typeface="B Titr" panose="00000700000000000000" pitchFamily="2" charset="-78"/>
              </a:rPr>
              <a:t>انواع سبك های‌ يادگيري</a:t>
            </a:r>
            <a:endParaRPr lang="en-US" altLang="en-US" sz="3000" smtClean="0">
              <a:solidFill>
                <a:prstClr val="black"/>
              </a:solidFill>
              <a:latin typeface="Arial" panose="020B0604020202020204" pitchFamily="34" charset="0"/>
              <a:ea typeface="Titr" panose="00000700000000000000" pitchFamily="2" charset="-78"/>
              <a:cs typeface="B Titr" panose="00000700000000000000" pitchFamily="2" charset="-78"/>
            </a:endParaRPr>
          </a:p>
        </p:txBody>
      </p:sp>
      <p:sp>
        <p:nvSpPr>
          <p:cNvPr id="97283" name="Text Box 5"/>
          <p:cNvSpPr txBox="1">
            <a:spLocks noChangeArrowheads="1"/>
          </p:cNvSpPr>
          <p:nvPr/>
        </p:nvSpPr>
        <p:spPr bwMode="auto">
          <a:xfrm>
            <a:off x="285750" y="4857750"/>
            <a:ext cx="8572500" cy="1878013"/>
          </a:xfrm>
          <a:prstGeom prst="rect">
            <a:avLst/>
          </a:prstGeom>
          <a:solidFill>
            <a:srgbClr val="CCFFFF"/>
          </a:solidFill>
          <a:ln w="9525">
            <a:noFill/>
            <a:miter lim="800000"/>
            <a:headEnd/>
            <a:tailEnd/>
          </a:ln>
        </p:spPr>
        <p:txBody>
          <a:bodyPr>
            <a:spAutoFit/>
          </a:bodyPr>
          <a:lstStyle/>
          <a:p>
            <a:pPr algn="justLow" rtl="1" fontAlgn="base">
              <a:spcBef>
                <a:spcPct val="0"/>
              </a:spcBef>
              <a:spcAft>
                <a:spcPct val="0"/>
              </a:spcAft>
              <a:defRPr/>
            </a:pPr>
            <a:r>
              <a:rPr lang="fa-IR" sz="2800" b="1" dirty="0">
                <a:solidFill>
                  <a:srgbClr val="FF0000"/>
                </a:solidFill>
                <a:latin typeface="Arial" panose="020B0604020202020204" pitchFamily="34" charset="0"/>
                <a:cs typeface="B Zar" pitchFamily="2" charset="-78"/>
              </a:rPr>
              <a:t>3- سبك يادگيري شناختي</a:t>
            </a:r>
          </a:p>
          <a:p>
            <a:pPr algn="justLow" rtl="1" fontAlgn="base">
              <a:spcBef>
                <a:spcPct val="0"/>
              </a:spcBef>
              <a:spcAft>
                <a:spcPct val="0"/>
              </a:spcAft>
              <a:defRPr/>
            </a:pPr>
            <a:r>
              <a:rPr lang="fa-IR" sz="2800" b="1" dirty="0">
                <a:solidFill>
                  <a:prstClr val="black"/>
                </a:solidFill>
                <a:latin typeface="Arial" panose="020B0604020202020204" pitchFamily="34" charset="0"/>
                <a:ea typeface="Koodak" pitchFamily="2" charset="-78"/>
                <a:cs typeface="B Zar" pitchFamily="2" charset="-78"/>
              </a:rPr>
              <a:t>به </a:t>
            </a:r>
            <a:r>
              <a:rPr lang="fa-IR" sz="2800" b="1" dirty="0">
                <a:solidFill>
                  <a:srgbClr val="7030A0"/>
                </a:solidFill>
                <a:latin typeface="Arial" panose="020B0604020202020204" pitchFamily="34" charset="0"/>
                <a:ea typeface="Koodak" pitchFamily="2" charset="-78"/>
                <a:cs typeface="B Zar" pitchFamily="2" charset="-78"/>
              </a:rPr>
              <a:t>طريقه درك موضوع</a:t>
            </a:r>
            <a:r>
              <a:rPr lang="fa-IR" sz="2800" b="1" dirty="0">
                <a:solidFill>
                  <a:prstClr val="black"/>
                </a:solidFill>
                <a:latin typeface="Arial" panose="020B0604020202020204" pitchFamily="34" charset="0"/>
                <a:ea typeface="Koodak" pitchFamily="2" charset="-78"/>
                <a:cs typeface="B Zar" pitchFamily="2" charset="-78"/>
              </a:rPr>
              <a:t>، </a:t>
            </a:r>
            <a:r>
              <a:rPr lang="fa-IR" sz="2800" b="1" dirty="0">
                <a:solidFill>
                  <a:srgbClr val="F79646">
                    <a:lumMod val="75000"/>
                  </a:srgbClr>
                </a:solidFill>
                <a:latin typeface="Arial" panose="020B0604020202020204" pitchFamily="34" charset="0"/>
                <a:ea typeface="Koodak" pitchFamily="2" charset="-78"/>
                <a:cs typeface="B Zar" pitchFamily="2" charset="-78"/>
              </a:rPr>
              <a:t>به خاطرسپاري اطلاعات،</a:t>
            </a:r>
            <a:r>
              <a:rPr lang="fa-IR" sz="2800" b="1" dirty="0">
                <a:solidFill>
                  <a:srgbClr val="00B050"/>
                </a:solidFill>
                <a:latin typeface="Arial" panose="020B0604020202020204" pitchFamily="34" charset="0"/>
                <a:ea typeface="Koodak" pitchFamily="2" charset="-78"/>
                <a:cs typeface="B Zar" pitchFamily="2" charset="-78"/>
              </a:rPr>
              <a:t>انديشيدن درباره مطالب </a:t>
            </a:r>
            <a:r>
              <a:rPr lang="fa-IR" sz="2800" b="1" dirty="0">
                <a:solidFill>
                  <a:prstClr val="black"/>
                </a:solidFill>
                <a:latin typeface="Arial" panose="020B0604020202020204" pitchFamily="34" charset="0"/>
                <a:ea typeface="Koodak" pitchFamily="2" charset="-78"/>
                <a:cs typeface="B Zar" pitchFamily="2" charset="-78"/>
              </a:rPr>
              <a:t>و </a:t>
            </a:r>
            <a:r>
              <a:rPr lang="fa-IR" sz="2800" b="1" dirty="0">
                <a:solidFill>
                  <a:srgbClr val="4BACC6"/>
                </a:solidFill>
                <a:latin typeface="Arial" panose="020B0604020202020204" pitchFamily="34" charset="0"/>
                <a:ea typeface="Koodak" pitchFamily="2" charset="-78"/>
                <a:cs typeface="B Zar" pitchFamily="2" charset="-78"/>
              </a:rPr>
              <a:t>حل مسايل توسط فرد </a:t>
            </a:r>
            <a:r>
              <a:rPr lang="fa-IR" sz="2800" b="1" dirty="0">
                <a:solidFill>
                  <a:prstClr val="black"/>
                </a:solidFill>
                <a:latin typeface="Arial" panose="020B0604020202020204" pitchFamily="34" charset="0"/>
                <a:ea typeface="Koodak" pitchFamily="2" charset="-78"/>
                <a:cs typeface="B Zar" pitchFamily="2" charset="-78"/>
              </a:rPr>
              <a:t>را گویند</a:t>
            </a:r>
          </a:p>
          <a:p>
            <a:pPr algn="justLow" rtl="1" fontAlgn="base">
              <a:spcBef>
                <a:spcPct val="0"/>
              </a:spcBef>
              <a:spcAft>
                <a:spcPct val="0"/>
              </a:spcAft>
              <a:defRPr/>
            </a:pPr>
            <a:r>
              <a:rPr lang="fa-IR" sz="2800" dirty="0">
                <a:solidFill>
                  <a:srgbClr val="0000CC"/>
                </a:solidFill>
                <a:latin typeface="Arial" panose="020B0604020202020204" pitchFamily="34" charset="0"/>
                <a:ea typeface="Titr" pitchFamily="2" charset="-78"/>
                <a:cs typeface="B Titr" pitchFamily="2" charset="-78"/>
              </a:rPr>
              <a:t>راه‌هاي انديشيدن وبه جهان نگريستن</a:t>
            </a:r>
            <a:endParaRPr lang="en-US" sz="2800" b="1" dirty="0">
              <a:solidFill>
                <a:prstClr val="black"/>
              </a:solidFill>
              <a:latin typeface="Arial" panose="020B0604020202020204" pitchFamily="34" charset="0"/>
              <a:ea typeface="Koodak" pitchFamily="2" charset="-78"/>
              <a:cs typeface="B Zar" pitchFamily="2" charset="-78"/>
            </a:endParaRPr>
          </a:p>
        </p:txBody>
      </p:sp>
      <p:sp>
        <p:nvSpPr>
          <p:cNvPr id="97284" name="Text Box 6"/>
          <p:cNvSpPr txBox="1">
            <a:spLocks noChangeArrowheads="1"/>
          </p:cNvSpPr>
          <p:nvPr/>
        </p:nvSpPr>
        <p:spPr bwMode="auto">
          <a:xfrm>
            <a:off x="214313" y="785813"/>
            <a:ext cx="8643937" cy="13843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B Nazanin"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B Nazanin"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B Nazanin"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9pPr>
          </a:lstStyle>
          <a:p>
            <a:pPr algn="justLow" fontAlgn="base">
              <a:spcBef>
                <a:spcPct val="0"/>
              </a:spcBef>
              <a:spcAft>
                <a:spcPct val="0"/>
              </a:spcAft>
              <a:buFontTx/>
              <a:buNone/>
            </a:pPr>
            <a:r>
              <a:rPr lang="fa-IR" altLang="en-US" sz="2800" b="1" smtClean="0">
                <a:solidFill>
                  <a:srgbClr val="FF0000"/>
                </a:solidFill>
                <a:latin typeface="Arial" panose="020B0604020202020204" pitchFamily="34" charset="0"/>
                <a:cs typeface="B Zar" panose="00000400000000000000" pitchFamily="2" charset="-78"/>
              </a:rPr>
              <a:t>1- سبك يادگيري عاطفي</a:t>
            </a:r>
          </a:p>
          <a:p>
            <a:pPr algn="justLow" fontAlgn="base">
              <a:spcBef>
                <a:spcPct val="0"/>
              </a:spcBef>
              <a:spcAft>
                <a:spcPct val="0"/>
              </a:spcAft>
              <a:buFontTx/>
              <a:buNone/>
            </a:pPr>
            <a:r>
              <a:rPr lang="fa-IR" altLang="en-US" sz="2800" b="1" smtClean="0">
                <a:solidFill>
                  <a:srgbClr val="000099"/>
                </a:solidFill>
                <a:latin typeface="Arial" panose="020B0604020202020204" pitchFamily="34" charset="0"/>
                <a:ea typeface="Koodak" panose="00000700000000000000" pitchFamily="2" charset="-78"/>
                <a:cs typeface="B Zar" panose="00000400000000000000" pitchFamily="2" charset="-78"/>
              </a:rPr>
              <a:t>دربرگيرنده ويژگي‌هاي شخصيتي و هيجاني</a:t>
            </a:r>
            <a:r>
              <a:rPr lang="fa-IR" altLang="en-US" sz="2800" b="1" smtClean="0">
                <a:solidFill>
                  <a:prstClr val="black"/>
                </a:solidFill>
                <a:latin typeface="Arial" panose="020B0604020202020204" pitchFamily="34" charset="0"/>
                <a:ea typeface="Koodak" panose="00000700000000000000" pitchFamily="2" charset="-78"/>
                <a:cs typeface="B Zar" panose="00000400000000000000" pitchFamily="2" charset="-78"/>
              </a:rPr>
              <a:t> مانند پشتكار، تنها كاركردن يا كارگروهي،پذيرش يا رد مشوق‌هاي بيروني</a:t>
            </a:r>
            <a:endParaRPr lang="en-US" altLang="en-US" sz="2800" b="1" u="sng" smtClean="0">
              <a:solidFill>
                <a:prstClr val="black"/>
              </a:solidFill>
              <a:latin typeface="Arial" panose="020B0604020202020204" pitchFamily="34" charset="0"/>
              <a:ea typeface="Koodak" panose="00000700000000000000" pitchFamily="2" charset="-78"/>
              <a:cs typeface="B Zar" panose="00000400000000000000" pitchFamily="2" charset="-78"/>
            </a:endParaRPr>
          </a:p>
        </p:txBody>
      </p:sp>
      <p:sp>
        <p:nvSpPr>
          <p:cNvPr id="97285" name="Text Box 7"/>
          <p:cNvSpPr txBox="1">
            <a:spLocks noChangeArrowheads="1"/>
          </p:cNvSpPr>
          <p:nvPr/>
        </p:nvSpPr>
        <p:spPr bwMode="auto">
          <a:xfrm>
            <a:off x="214313" y="2357438"/>
            <a:ext cx="8643937" cy="224631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B Nazanin"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B Nazanin"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B Nazanin"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B Nazanin" panose="00000400000000000000" pitchFamily="2" charset="-78"/>
              </a:defRPr>
            </a:lvl9pPr>
          </a:lstStyle>
          <a:p>
            <a:pPr algn="justLow" fontAlgn="base">
              <a:spcBef>
                <a:spcPct val="0"/>
              </a:spcBef>
              <a:spcAft>
                <a:spcPct val="0"/>
              </a:spcAft>
              <a:buFontTx/>
              <a:buNone/>
            </a:pPr>
            <a:r>
              <a:rPr lang="fa-IR" altLang="en-US" sz="2800" b="1" smtClean="0">
                <a:solidFill>
                  <a:srgbClr val="FF0000"/>
                </a:solidFill>
                <a:latin typeface="Arial" panose="020B0604020202020204" pitchFamily="34" charset="0"/>
                <a:cs typeface="B Zar" panose="00000400000000000000" pitchFamily="2" charset="-78"/>
              </a:rPr>
              <a:t>2- سبك</a:t>
            </a:r>
            <a:r>
              <a:rPr lang="fa-IR" altLang="en-US" sz="2000" b="1" smtClean="0">
                <a:solidFill>
                  <a:srgbClr val="FF0000"/>
                </a:solidFill>
                <a:latin typeface="Arial" panose="020B0604020202020204" pitchFamily="34" charset="0"/>
                <a:cs typeface="B Zar" panose="00000400000000000000" pitchFamily="2" charset="-78"/>
              </a:rPr>
              <a:t> </a:t>
            </a:r>
            <a:r>
              <a:rPr lang="fa-IR" altLang="en-US" sz="2800" b="1" smtClean="0">
                <a:solidFill>
                  <a:srgbClr val="FF0000"/>
                </a:solidFill>
                <a:latin typeface="Arial" panose="020B0604020202020204" pitchFamily="34" charset="0"/>
                <a:cs typeface="B Zar" panose="00000400000000000000" pitchFamily="2" charset="-78"/>
              </a:rPr>
              <a:t>يادگيري فيزيولوژيكي(جنبه زيست‌شناختي)</a:t>
            </a:r>
          </a:p>
          <a:p>
            <a:pPr algn="justLow" fontAlgn="base">
              <a:spcBef>
                <a:spcPct val="0"/>
              </a:spcBef>
              <a:spcAft>
                <a:spcPct val="0"/>
              </a:spcAft>
              <a:buFontTx/>
              <a:buNone/>
            </a:pPr>
            <a:r>
              <a:rPr lang="fa-IR" altLang="en-US" sz="2800" b="1" smtClean="0">
                <a:solidFill>
                  <a:srgbClr val="000099"/>
                </a:solidFill>
                <a:latin typeface="Arial" panose="020B0604020202020204" pitchFamily="34" charset="0"/>
                <a:cs typeface="B Zar" panose="00000400000000000000" pitchFamily="2" charset="-78"/>
              </a:rPr>
              <a:t>دربرگيرنده واكنش های فرد به محيط فيزيكي موثر بر يادگيري</a:t>
            </a:r>
            <a:r>
              <a:rPr lang="fa-IR" altLang="en-US" sz="2800" b="1" smtClean="0">
                <a:solidFill>
                  <a:prstClr val="black"/>
                </a:solidFill>
                <a:latin typeface="Arial" panose="020B0604020202020204" pitchFamily="34" charset="0"/>
                <a:cs typeface="B Zar" panose="00000400000000000000" pitchFamily="2" charset="-78"/>
              </a:rPr>
              <a:t> </a:t>
            </a:r>
            <a:r>
              <a:rPr lang="fa-IR" altLang="en-US" sz="2800" b="1" smtClean="0">
                <a:solidFill>
                  <a:srgbClr val="000099"/>
                </a:solidFill>
                <a:latin typeface="Arial" panose="020B0604020202020204" pitchFamily="34" charset="0"/>
                <a:cs typeface="B Zar" panose="00000400000000000000" pitchFamily="2" charset="-78"/>
              </a:rPr>
              <a:t>او هستند،</a:t>
            </a:r>
            <a:r>
              <a:rPr lang="fa-IR" altLang="en-US" sz="2800" b="1" smtClean="0">
                <a:solidFill>
                  <a:prstClr val="black"/>
                </a:solidFill>
                <a:latin typeface="Arial" panose="020B0604020202020204" pitchFamily="34" charset="0"/>
                <a:cs typeface="B Zar" panose="00000400000000000000" pitchFamily="2" charset="-78"/>
              </a:rPr>
              <a:t>همانند ترجيح مطالعه در شب يا در روز يا ترجيح مطالعه در محيط گرم يا سرد،ترجيح سخنراني به خواندن متن يا انجام تكليف عملي، يادگيري مطالب از روي شكل و نمودار و ...  </a:t>
            </a:r>
            <a:endParaRPr lang="en-US" altLang="en-US" sz="2800" b="1" u="sng" smtClean="0">
              <a:solidFill>
                <a:prstClr val="black"/>
              </a:solidFill>
              <a:latin typeface="Arial" panose="020B0604020202020204" pitchFamily="34" charset="0"/>
              <a:cs typeface="B Zar" panose="00000400000000000000" pitchFamily="2" charset="-78"/>
            </a:endParaRPr>
          </a:p>
        </p:txBody>
      </p:sp>
    </p:spTree>
    <p:extLst>
      <p:ext uri="{BB962C8B-B14F-4D97-AF65-F5344CB8AC3E}">
        <p14:creationId xmlns:p14="http://schemas.microsoft.com/office/powerpoint/2010/main" val="1134987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checkerboard(across)">
                                      <p:cBhvr>
                                        <p:cTn id="7" dur="500"/>
                                        <p:tgtEl>
                                          <p:spTgt spid="972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97284">
                                            <p:txEl>
                                              <p:pRg st="0" end="0"/>
                                            </p:txEl>
                                          </p:spTgt>
                                        </p:tgtEl>
                                        <p:attrNameLst>
                                          <p:attrName>style.visibility</p:attrName>
                                        </p:attrNameLst>
                                      </p:cBhvr>
                                      <p:to>
                                        <p:strVal val="visible"/>
                                      </p:to>
                                    </p:set>
                                    <p:anim calcmode="lin" valueType="num">
                                      <p:cBhvr additive="base">
                                        <p:cTn id="12" dur="500" fill="hold"/>
                                        <p:tgtEl>
                                          <p:spTgt spid="97284">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972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97284">
                                            <p:txEl>
                                              <p:pRg st="1" end="1"/>
                                            </p:txEl>
                                          </p:spTgt>
                                        </p:tgtEl>
                                        <p:attrNameLst>
                                          <p:attrName>style.visibility</p:attrName>
                                        </p:attrNameLst>
                                      </p:cBhvr>
                                      <p:to>
                                        <p:strVal val="visible"/>
                                      </p:to>
                                    </p:set>
                                    <p:anim calcmode="lin" valueType="num">
                                      <p:cBhvr additive="base">
                                        <p:cTn id="18" dur="500" fill="hold"/>
                                        <p:tgtEl>
                                          <p:spTgt spid="97284">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972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nodeType="clickEffect">
                                  <p:stCondLst>
                                    <p:cond delay="0"/>
                                  </p:stCondLst>
                                  <p:childTnLst>
                                    <p:set>
                                      <p:cBhvr>
                                        <p:cTn id="23" dur="1" fill="hold">
                                          <p:stCondLst>
                                            <p:cond delay="0"/>
                                          </p:stCondLst>
                                        </p:cTn>
                                        <p:tgtEl>
                                          <p:spTgt spid="97285">
                                            <p:txEl>
                                              <p:pRg st="0" end="0"/>
                                            </p:txEl>
                                          </p:spTgt>
                                        </p:tgtEl>
                                        <p:attrNameLst>
                                          <p:attrName>style.visibility</p:attrName>
                                        </p:attrNameLst>
                                      </p:cBhvr>
                                      <p:to>
                                        <p:strVal val="visible"/>
                                      </p:to>
                                    </p:set>
                                    <p:animEffect transition="in" filter="diamond(in)">
                                      <p:cBhvr>
                                        <p:cTn id="24" dur="2000"/>
                                        <p:tgtEl>
                                          <p:spTgt spid="97285">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nodeType="clickEffect">
                                  <p:stCondLst>
                                    <p:cond delay="0"/>
                                  </p:stCondLst>
                                  <p:childTnLst>
                                    <p:set>
                                      <p:cBhvr>
                                        <p:cTn id="28" dur="1" fill="hold">
                                          <p:stCondLst>
                                            <p:cond delay="0"/>
                                          </p:stCondLst>
                                        </p:cTn>
                                        <p:tgtEl>
                                          <p:spTgt spid="97285">
                                            <p:txEl>
                                              <p:pRg st="1" end="1"/>
                                            </p:txEl>
                                          </p:spTgt>
                                        </p:tgtEl>
                                        <p:attrNameLst>
                                          <p:attrName>style.visibility</p:attrName>
                                        </p:attrNameLst>
                                      </p:cBhvr>
                                      <p:to>
                                        <p:strVal val="visible"/>
                                      </p:to>
                                    </p:set>
                                    <p:animEffect transition="in" filter="diamond(in)">
                                      <p:cBhvr>
                                        <p:cTn id="29" dur="2000"/>
                                        <p:tgtEl>
                                          <p:spTgt spid="97285">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nodeType="clickEffect">
                                  <p:stCondLst>
                                    <p:cond delay="0"/>
                                  </p:stCondLst>
                                  <p:childTnLst>
                                    <p:set>
                                      <p:cBhvr>
                                        <p:cTn id="33" dur="1" fill="hold">
                                          <p:stCondLst>
                                            <p:cond delay="0"/>
                                          </p:stCondLst>
                                        </p:cTn>
                                        <p:tgtEl>
                                          <p:spTgt spid="97283">
                                            <p:txEl>
                                              <p:pRg st="0" end="0"/>
                                            </p:txEl>
                                          </p:spTgt>
                                        </p:tgtEl>
                                        <p:attrNameLst>
                                          <p:attrName>style.visibility</p:attrName>
                                        </p:attrNameLst>
                                      </p:cBhvr>
                                      <p:to>
                                        <p:strVal val="visible"/>
                                      </p:to>
                                    </p:set>
                                    <p:animEffect transition="in" filter="checkerboard(across)">
                                      <p:cBhvr>
                                        <p:cTn id="34" dur="500"/>
                                        <p:tgtEl>
                                          <p:spTgt spid="97283">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97283">
                                            <p:txEl>
                                              <p:pRg st="1" end="1"/>
                                            </p:txEl>
                                          </p:spTgt>
                                        </p:tgtEl>
                                        <p:attrNameLst>
                                          <p:attrName>style.visibility</p:attrName>
                                        </p:attrNameLst>
                                      </p:cBhvr>
                                      <p:to>
                                        <p:strVal val="visible"/>
                                      </p:to>
                                    </p:set>
                                    <p:animEffect transition="in" filter="checkerboard(across)">
                                      <p:cBhvr>
                                        <p:cTn id="39" dur="500"/>
                                        <p:tgtEl>
                                          <p:spTgt spid="97283">
                                            <p:txEl>
                                              <p:pRg st="1" end="1"/>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nodeType="clickEffect">
                                  <p:stCondLst>
                                    <p:cond delay="0"/>
                                  </p:stCondLst>
                                  <p:childTnLst>
                                    <p:set>
                                      <p:cBhvr>
                                        <p:cTn id="43" dur="1" fill="hold">
                                          <p:stCondLst>
                                            <p:cond delay="0"/>
                                          </p:stCondLst>
                                        </p:cTn>
                                        <p:tgtEl>
                                          <p:spTgt spid="97283">
                                            <p:txEl>
                                              <p:pRg st="2" end="2"/>
                                            </p:txEl>
                                          </p:spTgt>
                                        </p:tgtEl>
                                        <p:attrNameLst>
                                          <p:attrName>style.visibility</p:attrName>
                                        </p:attrNameLst>
                                      </p:cBhvr>
                                      <p:to>
                                        <p:strVal val="visible"/>
                                      </p:to>
                                    </p:set>
                                    <p:animEffect transition="in" filter="checkerboard(across)">
                                      <p:cBhvr>
                                        <p:cTn id="44" dur="500"/>
                                        <p:tgtEl>
                                          <p:spTgt spid="972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266" y="1285021"/>
            <a:ext cx="6683765" cy="3902623"/>
          </a:xfrm>
        </p:spPr>
        <p:txBody>
          <a:bodyPr>
            <a:normAutofit fontScale="90000"/>
          </a:bodyPr>
          <a:lstStyle/>
          <a:p>
            <a:pPr algn="r">
              <a:lnSpc>
                <a:spcPct val="150000"/>
              </a:lnSpc>
            </a:pPr>
            <a:r>
              <a:rPr lang="fa-IR" sz="2800" dirty="0" smtClean="0">
                <a:cs typeface="B Nazanin" panose="00000400000000000000" pitchFamily="2" charset="-78"/>
              </a:rPr>
              <a:t>سبک های شناختی ، سبک های یادگیری و سبک های تفکر اصطلاحات مترادفی هستند که به ویژگی های فردی</a:t>
            </a:r>
            <a:br>
              <a:rPr lang="fa-IR" sz="2800" dirty="0" smtClean="0">
                <a:cs typeface="B Nazanin" panose="00000400000000000000" pitchFamily="2" charset="-78"/>
              </a:rPr>
            </a:br>
            <a:r>
              <a:rPr lang="fa-IR" sz="2800" dirty="0" smtClean="0">
                <a:cs typeface="B Nazanin" panose="00000400000000000000" pitchFamily="2" charset="-78"/>
              </a:rPr>
              <a:t>افراد مربوط می شوند و شیوه ای برای سازماندهی و پردازش اطلاعات می باشند .</a:t>
            </a:r>
            <a:br>
              <a:rPr lang="fa-IR" sz="2800" dirty="0" smtClean="0">
                <a:cs typeface="B Nazanin" panose="00000400000000000000" pitchFamily="2" charset="-78"/>
              </a:rPr>
            </a:br>
            <a:r>
              <a:rPr lang="fa-IR" sz="2800" dirty="0" smtClean="0">
                <a:cs typeface="B Nazanin" panose="00000400000000000000" pitchFamily="2" charset="-78"/>
              </a:rPr>
              <a:t>از نظر برخی سبک های یادگیری به راه هایی اشاره می کند که به وسیله آنها افراد ، مفاهیم ، قوانین و اصولی را به وجود می آورند که آن ها را در موقعیت های مختلف هدایت می کنند .</a:t>
            </a:r>
            <a:endParaRPr lang="en-US" sz="2800" dirty="0">
              <a:cs typeface="B Nazanin" panose="00000400000000000000" pitchFamily="2" charset="-78"/>
            </a:endParaRPr>
          </a:p>
        </p:txBody>
      </p:sp>
    </p:spTree>
    <p:extLst>
      <p:ext uri="{BB962C8B-B14F-4D97-AF65-F5344CB8AC3E}">
        <p14:creationId xmlns:p14="http://schemas.microsoft.com/office/powerpoint/2010/main" val="3961384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338</TotalTime>
  <Words>1443</Words>
  <Application>Microsoft Office PowerPoint</Application>
  <PresentationFormat>On-screen Show (4:3)</PresentationFormat>
  <Paragraphs>148</Paragraphs>
  <Slides>34</Slides>
  <Notes>0</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52" baseType="lpstr">
      <vt:lpstr>0 Nazanin Bold</vt:lpstr>
      <vt:lpstr>2  Yekan</vt:lpstr>
      <vt:lpstr>Arial</vt:lpstr>
      <vt:lpstr>B Nazanin</vt:lpstr>
      <vt:lpstr>B Titr</vt:lpstr>
      <vt:lpstr>B Zar</vt:lpstr>
      <vt:lpstr>Calibri</vt:lpstr>
      <vt:lpstr>Franklin Gothic Book</vt:lpstr>
      <vt:lpstr>Koodak</vt:lpstr>
      <vt:lpstr>Nazanin</vt:lpstr>
      <vt:lpstr>Perpetua</vt:lpstr>
      <vt:lpstr>Tahoma</vt:lpstr>
      <vt:lpstr>Times New Roman</vt:lpstr>
      <vt:lpstr>Titr</vt:lpstr>
      <vt:lpstr>Wingdings</vt:lpstr>
      <vt:lpstr>Wingdings 2</vt:lpstr>
      <vt:lpstr>Equity</vt:lpstr>
      <vt:lpstr>Packager Shell Object</vt:lpstr>
      <vt:lpstr>PowerPoint Presentation</vt:lpstr>
      <vt:lpstr> سبک های یادگیری و تفاوت های فردی  </vt:lpstr>
      <vt:lpstr>PowerPoint Presentation</vt:lpstr>
      <vt:lpstr>PowerPoint Presentation</vt:lpstr>
      <vt:lpstr>تعریف سبک یادگیری:</vt:lpstr>
      <vt:lpstr>PowerPoint Presentation</vt:lpstr>
      <vt:lpstr>انواع سبک های یادگیری</vt:lpstr>
      <vt:lpstr>PowerPoint Presentation</vt:lpstr>
      <vt:lpstr>سبک های شناختی ، سبک های یادگیری و سبک های تفکر اصطلاحات مترادفی هستند که به ویژگی های فردی افراد مربوط می شوند و شیوه ای برای سازماندهی و پردازش اطلاعات می باشند . از نظر برخی سبک های یادگیری به راه هایی اشاره می کند که به وسیله آنها افراد ، مفاهیم ، قوانین و اصولی را به وجود می آورند که آن ها را در موقعیت های مختلف هدایت می کنند .</vt:lpstr>
      <vt:lpstr>یادگیری، روش های مختلف دارد که برای شناخت روند یادگیری، بهتر است آن ها را بشناسیم، این روش ها عبارتند از:   روش دیداری: مطالب بیشتر از طریق مطالعه، دیدن نمودارها و اشکال در ذهن ثبت می شوند.  روش شنیداری: اکثراً اطلاعات از طریق شنیدن به ذهن منتقل می شوند. روش شهودی: اطلاعات بیشتر از طریق تجزیه و تحلیل روابط موجود بین موضوعات درسی آموخته می شوند.  روش انفرادی: مطالب بیشتر توسط خود فرد مطالعه کننده و به صورت انفرادی مطالعه می شوند. روش جمعی: مطالب بیشتر از طریق بحث های بین گروهی آموزش داده می شوند.  روش اتفاقی: یادگیری مطالب در این روش هیچ نظم و قانونی ندارد. روش پلکانی: مطالب در چندین مرحله و به صورت تدریجی آموزش داده می شوند.   </vt:lpstr>
      <vt:lpstr>نکته جالب این که، روش یادگیری حتی از قومیت، جنسیت، سن و نحوه ی تدریس اساتید نیز تأثیر می پذیرد، برای مثال افراد ساکن در آمریکای شمالی و یا آسیای شرقی عموماً روش یادگیری دیداری دارند و در مقابل، عرب ها اغلب روش یادگیری شنیداری دارند.   نکته جالب دیگر این که یادگیری پسران عمدتاً به روش دیداری و تصادفی است ولی دختران بیشتر شنیداری است، به این دلیل است که دختران بیشتر تمایل دارند مطالب درسی را از طریق شرکت در کلاس ها بیاموزند. </vt:lpstr>
      <vt:lpstr>انواع سبک های یادگیری  بر اساس ادراک های حسی:  هر فردی برای یاد گرفتن از سبکی خاص یا تلفیقی از چند سبک استفاده می کند .</vt:lpstr>
      <vt:lpstr>سبک ها یادگیری شناختی:</vt:lpstr>
      <vt:lpstr>سنجش: شکل های نهفته:</vt:lpstr>
      <vt:lpstr>PowerPoint Presentation</vt:lpstr>
      <vt:lpstr>سبک های عمقی و سطحی:</vt:lpstr>
      <vt:lpstr>PowerPoint Presentation</vt:lpstr>
      <vt:lpstr>سنجش:  آزمون همتایابی شکل های آشنا</vt:lpstr>
      <vt:lpstr>PowerPoint Presentation</vt:lpstr>
      <vt:lpstr>سبک های همگرا، واگرا، جذب کننده و انطباق دهنده:</vt:lpstr>
      <vt:lpstr>PowerPoint Presentation</vt:lpstr>
      <vt:lpstr>سبک های محیطی،هیجانی،جامعه شناسی،فیزیولوژیکی و روانشناختی:</vt:lpstr>
      <vt:lpstr>PowerPoint Presentation</vt:lpstr>
      <vt:lpstr>سبک های یادگیری</vt:lpstr>
      <vt:lpstr>1) سبک یادگیری دیداری ۶۵ درصد جمعیت را شامل می گـردد. خــصوصیات این نوع افراد به قرار زیر است:   * بـا مشـاهـده و تـرکیـب تـصـاویـر بـا اطلاعات، اطلاعات را بخاطر می سپارند.  * بـرای بـرقـراری ارتـبـاط با دیگران و همچنین سازماندهی اطلاعات از تصاویر، نقشه ها و نمودارها استفاده می کنند.  * مـعـمـولا بـرای بـه خـاطـر آوردن مطـلبی چشمان خود را برای تجسم آن در ذهن خود می بندند.  * معمولا افرادی مرتب و منظمی می باشند.  * اینگونه افراد در تجسم اشیاء، طرحها و نتایج در ذهن خود توانا می باشند. * معمولا در کلاس درس نیمکتهای ردیف جلو را اشغال می کنند.  * تمایل به برداشتن یادداشت های مفصل و با جزئیات فراوان دارند.  * جذب کتابهای مصور میگردند.  * در بخاطر آوردن لطیفه ها مشکل دارند.  * برای برجسته ساختن نکات کلیدی از ماژیکهای با رنگ روشن استفاده می کنند.   </vt:lpstr>
      <vt:lpstr>تکنیک های یادگیری   ۱- در روند آموزش از رنگها، تصاویر، اشکال، نمادها، اسلایدها و جداول استفاده کنند. ۲- باید برای یادگیری بهتر به حرکات و چهره آموزگار نگاه کنند. ۳-باید یک محیط آرام و بدون سرو صدا را برای مطالعه برگزینند. </vt:lpstr>
      <vt:lpstr>۲) سبک یادگیری شنیداری  ۳۰ درصد جمعیت را شامل می گـردد. خصوصیات این گونه افراد به قرار زیر است:  * تمایل دارند بیشتر با اصوات و موسیقی سرو کار داشته باشند.  * قادرند ریتم و تن صدا را تشخیص دهند.  * از طریق گوش دادن یاد می گیرند.  * برای به خاطر سپردن اطلاعات آنها را با یک صدای خاص ترکیب می کنند.  * در محیطهای شلوغ و پر سرو صدا تمرکز خود را از دست می دهند. * به یادداشت برداشتن تمایلی ندارند.  * تمایل دارند مطالب را با صدای بلند بخوانند.  * برای بخاطر سپردن مطالب دروس خود را با صدای بلند مکررا روخوانی میکنند. </vt:lpstr>
      <vt:lpstr>تکنیک های یادگیری  ۱- در مباحث گروهی کلاس خود مشارکت کنند. ۲- از اصوات و موسیقی در یادگیری خود بهره می گیرند . ۳-عوض نت برداری از ضبط صوت برای ثبت مطالب کمک بگیرند.</vt:lpstr>
      <vt:lpstr>سبک یادگیری جنبشی-لامسه ای  ۵ درصد جمعیت را شامل میـگـردد. خصوصیات این گروه به قرار زیر است: * بـرای یادگیری و بخاطر سپردن اطلاعات از جسم و حس لامسه خود بهره میگیرند.  * به فعالیتهای بدنی و ورزش علاقه مندند.  * در هـنگام بر قراری ارتباط و گفتگو مکررا دستهای خود را تکان داده و از ژستهای جسمانی استفاده میکنند.  * از آنکه در کلاس درس بی حرکت بنشینند و به درس گوش دهند بیزارند.  * برای یادگیری و بخاطر سپردن اطلاعات به تحرک و تمرینات عملی نیازمندند.  * هنگام مرور مطالب درسی خود مرتبا راه میروند و نکات کلیدی را با صدای بلند تکرار میکنند. </vt:lpstr>
      <vt:lpstr>انواع سبک های یادگیری</vt:lpstr>
      <vt:lpstr>نواع سبک های یادگیری را به سه دسته می توان تقسیم کرد  1- سبکهای شناختی: به روشهایی که شخص موضوع ها را درک می کند اطلاعات را به خاطر می سپارد و درباره مطالب می اندیشد ومسایل را حل می کند گفته می شود .  * سبک های یادگیری شناختی،انواع مختلفی دارند که عبارتند از:  سبک سرعت ادراکی  سبک وابسته به زمینه  سبک مستقل از زمینه   * در سبک یادگیری سرعت ادراکی یاد گیرندگان به دو دسته تقسیم می شوند. دسته ی اول تکانشی که به سرعت پاسخ دهی اهمیت می دهند. دسته دوم تاملی که به دقت و صحت پاسخ تاکید می ورزند.  </vt:lpstr>
      <vt:lpstr>2-سبکهای یادگیری عاطفی:  در برگیرنده ویژگیهای شخصیتی وهیجانی یادگیرنده مانند پذیرش یا رد تقویت کننده های بیرونی است .</vt:lpstr>
      <vt:lpstr>3- سبکهای یادگیری فیزیولوژیک  جنبه زیست شناختی دارند ودر برگیرنده واکنش فردبه محیط فیزیکی موثر بر یادگیری او هستند مانند ترجیح دادن مطالعه در شب وروز  </vt:lpstr>
      <vt:lpstr>فیلم اموزشی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سبک های یادگیری سارافتحی عطیه قربان حسینی</dc:title>
  <dc:creator>7</dc:creator>
  <cp:lastModifiedBy>M.ATHI</cp:lastModifiedBy>
  <cp:revision>33</cp:revision>
  <dcterms:created xsi:type="dcterms:W3CDTF">2019-11-29T08:56:35Z</dcterms:created>
  <dcterms:modified xsi:type="dcterms:W3CDTF">2022-10-17T08:32:45Z</dcterms:modified>
</cp:coreProperties>
</file>